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488" autoAdjust="0"/>
  </p:normalViewPr>
  <p:slideViewPr>
    <p:cSldViewPr snapToGrid="0">
      <p:cViewPr varScale="1">
        <p:scale>
          <a:sx n="84" d="100"/>
          <a:sy n="84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6B6F4-3F0B-43BD-B701-A16125A24BB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6008C8-FD73-4AE3-9463-6BCEE0CBBFA4}">
      <dgm:prSet phldrT="[Text]"/>
      <dgm:spPr/>
      <dgm:t>
        <a:bodyPr/>
        <a:lstStyle/>
        <a:p>
          <a:r>
            <a:rPr lang="en-ZW" dirty="0"/>
            <a:t>Policy</a:t>
          </a:r>
        </a:p>
        <a:p>
          <a:r>
            <a:rPr lang="en-ZW" dirty="0"/>
            <a:t>formulation</a:t>
          </a:r>
          <a:endParaRPr lang="en-US" dirty="0"/>
        </a:p>
      </dgm:t>
    </dgm:pt>
    <dgm:pt modelId="{29E58540-0D73-4829-B0F6-09A8AA83585C}" type="parTrans" cxnId="{CA7F33C5-7EA4-431C-AB44-FA7B3BF587FD}">
      <dgm:prSet/>
      <dgm:spPr/>
      <dgm:t>
        <a:bodyPr/>
        <a:lstStyle/>
        <a:p>
          <a:endParaRPr lang="en-US"/>
        </a:p>
      </dgm:t>
    </dgm:pt>
    <dgm:pt modelId="{359A2E39-8E58-48FF-9215-ADEEEE08B430}" type="sibTrans" cxnId="{CA7F33C5-7EA4-431C-AB44-FA7B3BF587FD}">
      <dgm:prSet/>
      <dgm:spPr/>
      <dgm:t>
        <a:bodyPr/>
        <a:lstStyle/>
        <a:p>
          <a:endParaRPr lang="en-US"/>
        </a:p>
      </dgm:t>
    </dgm:pt>
    <dgm:pt modelId="{C0C3C5B6-DA2F-464F-AD4A-6D1D789E1FE1}">
      <dgm:prSet phldrT="[Text]"/>
      <dgm:spPr/>
      <dgm:t>
        <a:bodyPr/>
        <a:lstStyle/>
        <a:p>
          <a:r>
            <a:rPr lang="en-ZW" dirty="0"/>
            <a:t>Policy dissemination</a:t>
          </a:r>
          <a:endParaRPr lang="en-US" dirty="0"/>
        </a:p>
      </dgm:t>
    </dgm:pt>
    <dgm:pt modelId="{059BAA35-E2D8-499C-A330-88B0D4ACE474}" type="parTrans" cxnId="{152FE7A0-CDC7-474C-BAA5-4CBAF66AC653}">
      <dgm:prSet/>
      <dgm:spPr/>
      <dgm:t>
        <a:bodyPr/>
        <a:lstStyle/>
        <a:p>
          <a:endParaRPr lang="en-US"/>
        </a:p>
      </dgm:t>
    </dgm:pt>
    <dgm:pt modelId="{C41DE59F-4631-4348-93AD-3CBC89183F6D}" type="sibTrans" cxnId="{152FE7A0-CDC7-474C-BAA5-4CBAF66AC653}">
      <dgm:prSet/>
      <dgm:spPr/>
      <dgm:t>
        <a:bodyPr/>
        <a:lstStyle/>
        <a:p>
          <a:endParaRPr lang="en-US"/>
        </a:p>
      </dgm:t>
    </dgm:pt>
    <dgm:pt modelId="{57491E22-70F0-4C9E-B2B9-1C54934BE40C}">
      <dgm:prSet phldrT="[Text]"/>
      <dgm:spPr/>
      <dgm:t>
        <a:bodyPr/>
        <a:lstStyle/>
        <a:p>
          <a:r>
            <a:rPr lang="en-ZW" dirty="0"/>
            <a:t>Policy implementation</a:t>
          </a:r>
          <a:endParaRPr lang="en-US" dirty="0"/>
        </a:p>
      </dgm:t>
    </dgm:pt>
    <dgm:pt modelId="{386FB208-EA60-47C1-B124-BE32C2DCAD9D}" type="parTrans" cxnId="{3DDE392F-D4EF-4227-8797-72CFB80F9B63}">
      <dgm:prSet/>
      <dgm:spPr/>
      <dgm:t>
        <a:bodyPr/>
        <a:lstStyle/>
        <a:p>
          <a:endParaRPr lang="en-US"/>
        </a:p>
      </dgm:t>
    </dgm:pt>
    <dgm:pt modelId="{1875595A-974D-411C-A9A4-8A3FD807F223}" type="sibTrans" cxnId="{3DDE392F-D4EF-4227-8797-72CFB80F9B63}">
      <dgm:prSet/>
      <dgm:spPr/>
      <dgm:t>
        <a:bodyPr/>
        <a:lstStyle/>
        <a:p>
          <a:endParaRPr lang="en-US"/>
        </a:p>
      </dgm:t>
    </dgm:pt>
    <dgm:pt modelId="{B597F626-7133-4ECE-9039-65E61FA74323}">
      <dgm:prSet phldrT="[Text]"/>
      <dgm:spPr/>
      <dgm:t>
        <a:bodyPr/>
        <a:lstStyle/>
        <a:p>
          <a:r>
            <a:rPr lang="en-ZW" dirty="0"/>
            <a:t>Policy recommendation</a:t>
          </a:r>
          <a:endParaRPr lang="en-US" dirty="0"/>
        </a:p>
      </dgm:t>
    </dgm:pt>
    <dgm:pt modelId="{1A838884-1836-473A-BEF2-8381045141D2}" type="parTrans" cxnId="{6C802236-AF28-4F85-A8DE-ACF1A1D7EA29}">
      <dgm:prSet/>
      <dgm:spPr/>
      <dgm:t>
        <a:bodyPr/>
        <a:lstStyle/>
        <a:p>
          <a:endParaRPr lang="en-US"/>
        </a:p>
      </dgm:t>
    </dgm:pt>
    <dgm:pt modelId="{C957B44E-5A30-4F6C-B029-E01547E813AB}" type="sibTrans" cxnId="{6C802236-AF28-4F85-A8DE-ACF1A1D7EA29}">
      <dgm:prSet/>
      <dgm:spPr/>
      <dgm:t>
        <a:bodyPr/>
        <a:lstStyle/>
        <a:p>
          <a:endParaRPr lang="en-US"/>
        </a:p>
      </dgm:t>
    </dgm:pt>
    <dgm:pt modelId="{A3A2DF33-91D8-4CC4-B4B7-C777E4949565}">
      <dgm:prSet phldrT="[Text]"/>
      <dgm:spPr/>
      <dgm:t>
        <a:bodyPr/>
        <a:lstStyle/>
        <a:p>
          <a:r>
            <a:rPr lang="en-ZW" dirty="0"/>
            <a:t>Policy review</a:t>
          </a:r>
          <a:endParaRPr lang="en-US" dirty="0"/>
        </a:p>
      </dgm:t>
    </dgm:pt>
    <dgm:pt modelId="{20E40B67-A19E-4B61-B9E2-8F065F5A5F5E}" type="parTrans" cxnId="{0BC23C4F-4AE0-44D3-A539-82820F9EB6CA}">
      <dgm:prSet/>
      <dgm:spPr/>
      <dgm:t>
        <a:bodyPr/>
        <a:lstStyle/>
        <a:p>
          <a:endParaRPr lang="en-US"/>
        </a:p>
      </dgm:t>
    </dgm:pt>
    <dgm:pt modelId="{EA0C784B-6497-4A77-8A07-5F41B0E10607}" type="sibTrans" cxnId="{0BC23C4F-4AE0-44D3-A539-82820F9EB6CA}">
      <dgm:prSet/>
      <dgm:spPr/>
      <dgm:t>
        <a:bodyPr/>
        <a:lstStyle/>
        <a:p>
          <a:endParaRPr lang="en-US"/>
        </a:p>
      </dgm:t>
    </dgm:pt>
    <dgm:pt modelId="{202951BB-C4A0-4CC2-A58E-DF7E3834FA21}" type="pres">
      <dgm:prSet presAssocID="{90E6B6F4-3F0B-43BD-B701-A16125A24BB8}" presName="Name0" presStyleCnt="0">
        <dgm:presLayoutVars>
          <dgm:dir/>
          <dgm:resizeHandles val="exact"/>
        </dgm:presLayoutVars>
      </dgm:prSet>
      <dgm:spPr/>
    </dgm:pt>
    <dgm:pt modelId="{94F32B2A-6755-40B2-AEB7-8E87B9F8B7A0}" type="pres">
      <dgm:prSet presAssocID="{90E6B6F4-3F0B-43BD-B701-A16125A24BB8}" presName="cycle" presStyleCnt="0"/>
      <dgm:spPr/>
    </dgm:pt>
    <dgm:pt modelId="{AA5BDFFE-A602-420F-AB44-8C754DB084D0}" type="pres">
      <dgm:prSet presAssocID="{866008C8-FD73-4AE3-9463-6BCEE0CBBFA4}" presName="nodeFirstNode" presStyleLbl="node1" presStyleIdx="0" presStyleCnt="5">
        <dgm:presLayoutVars>
          <dgm:bulletEnabled val="1"/>
        </dgm:presLayoutVars>
      </dgm:prSet>
      <dgm:spPr/>
    </dgm:pt>
    <dgm:pt modelId="{D081DC0D-33BC-47BE-95ED-C7408FE63990}" type="pres">
      <dgm:prSet presAssocID="{359A2E39-8E58-48FF-9215-ADEEEE08B430}" presName="sibTransFirstNode" presStyleLbl="bgShp" presStyleIdx="0" presStyleCnt="1"/>
      <dgm:spPr/>
    </dgm:pt>
    <dgm:pt modelId="{D4F56B4D-CAC0-4A85-9C02-8D431CF34EA0}" type="pres">
      <dgm:prSet presAssocID="{C0C3C5B6-DA2F-464F-AD4A-6D1D789E1FE1}" presName="nodeFollowingNodes" presStyleLbl="node1" presStyleIdx="1" presStyleCnt="5" custRadScaleRad="82729" custRadScaleInc="16188">
        <dgm:presLayoutVars>
          <dgm:bulletEnabled val="1"/>
        </dgm:presLayoutVars>
      </dgm:prSet>
      <dgm:spPr/>
    </dgm:pt>
    <dgm:pt modelId="{EC274C4B-0DE5-42D4-AF53-FC06DE270AF2}" type="pres">
      <dgm:prSet presAssocID="{57491E22-70F0-4C9E-B2B9-1C54934BE40C}" presName="nodeFollowingNodes" presStyleLbl="node1" presStyleIdx="2" presStyleCnt="5">
        <dgm:presLayoutVars>
          <dgm:bulletEnabled val="1"/>
        </dgm:presLayoutVars>
      </dgm:prSet>
      <dgm:spPr/>
    </dgm:pt>
    <dgm:pt modelId="{9C319BE6-A22F-43B2-BF89-D27764FF9579}" type="pres">
      <dgm:prSet presAssocID="{B597F626-7133-4ECE-9039-65E61FA74323}" presName="nodeFollowingNodes" presStyleLbl="node1" presStyleIdx="3" presStyleCnt="5">
        <dgm:presLayoutVars>
          <dgm:bulletEnabled val="1"/>
        </dgm:presLayoutVars>
      </dgm:prSet>
      <dgm:spPr/>
    </dgm:pt>
    <dgm:pt modelId="{30667A9A-464D-400A-B1B0-7CA6C45898EA}" type="pres">
      <dgm:prSet presAssocID="{A3A2DF33-91D8-4CC4-B4B7-C777E4949565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7C7D2118-808B-4603-96BA-75A0D96F1DC7}" type="presOf" srcId="{C0C3C5B6-DA2F-464F-AD4A-6D1D789E1FE1}" destId="{D4F56B4D-CAC0-4A85-9C02-8D431CF34EA0}" srcOrd="0" destOrd="0" presId="urn:microsoft.com/office/officeart/2005/8/layout/cycle3"/>
    <dgm:cxn modelId="{F29F5C19-E5E6-4302-AFAC-D7668F08EF33}" type="presOf" srcId="{57491E22-70F0-4C9E-B2B9-1C54934BE40C}" destId="{EC274C4B-0DE5-42D4-AF53-FC06DE270AF2}" srcOrd="0" destOrd="0" presId="urn:microsoft.com/office/officeart/2005/8/layout/cycle3"/>
    <dgm:cxn modelId="{93557219-579E-4C1F-9CE5-3DB3AEC348FA}" type="presOf" srcId="{359A2E39-8E58-48FF-9215-ADEEEE08B430}" destId="{D081DC0D-33BC-47BE-95ED-C7408FE63990}" srcOrd="0" destOrd="0" presId="urn:microsoft.com/office/officeart/2005/8/layout/cycle3"/>
    <dgm:cxn modelId="{C26D5327-8C98-4415-8ABF-6921D35E8040}" type="presOf" srcId="{866008C8-FD73-4AE3-9463-6BCEE0CBBFA4}" destId="{AA5BDFFE-A602-420F-AB44-8C754DB084D0}" srcOrd="0" destOrd="0" presId="urn:microsoft.com/office/officeart/2005/8/layout/cycle3"/>
    <dgm:cxn modelId="{48B1452E-8A23-4858-A10F-D19D3BB2F4BF}" type="presOf" srcId="{B597F626-7133-4ECE-9039-65E61FA74323}" destId="{9C319BE6-A22F-43B2-BF89-D27764FF9579}" srcOrd="0" destOrd="0" presId="urn:microsoft.com/office/officeart/2005/8/layout/cycle3"/>
    <dgm:cxn modelId="{3DDE392F-D4EF-4227-8797-72CFB80F9B63}" srcId="{90E6B6F4-3F0B-43BD-B701-A16125A24BB8}" destId="{57491E22-70F0-4C9E-B2B9-1C54934BE40C}" srcOrd="2" destOrd="0" parTransId="{386FB208-EA60-47C1-B124-BE32C2DCAD9D}" sibTransId="{1875595A-974D-411C-A9A4-8A3FD807F223}"/>
    <dgm:cxn modelId="{6C802236-AF28-4F85-A8DE-ACF1A1D7EA29}" srcId="{90E6B6F4-3F0B-43BD-B701-A16125A24BB8}" destId="{B597F626-7133-4ECE-9039-65E61FA74323}" srcOrd="3" destOrd="0" parTransId="{1A838884-1836-473A-BEF2-8381045141D2}" sibTransId="{C957B44E-5A30-4F6C-B029-E01547E813AB}"/>
    <dgm:cxn modelId="{30E2134F-448C-43E9-B663-F958B25746A5}" type="presOf" srcId="{A3A2DF33-91D8-4CC4-B4B7-C777E4949565}" destId="{30667A9A-464D-400A-B1B0-7CA6C45898EA}" srcOrd="0" destOrd="0" presId="urn:microsoft.com/office/officeart/2005/8/layout/cycle3"/>
    <dgm:cxn modelId="{0BC23C4F-4AE0-44D3-A539-82820F9EB6CA}" srcId="{90E6B6F4-3F0B-43BD-B701-A16125A24BB8}" destId="{A3A2DF33-91D8-4CC4-B4B7-C777E4949565}" srcOrd="4" destOrd="0" parTransId="{20E40B67-A19E-4B61-B9E2-8F065F5A5F5E}" sibTransId="{EA0C784B-6497-4A77-8A07-5F41B0E10607}"/>
    <dgm:cxn modelId="{7F14E470-0DA3-4E2A-A29D-D1EE3BDEE03F}" type="presOf" srcId="{90E6B6F4-3F0B-43BD-B701-A16125A24BB8}" destId="{202951BB-C4A0-4CC2-A58E-DF7E3834FA21}" srcOrd="0" destOrd="0" presId="urn:microsoft.com/office/officeart/2005/8/layout/cycle3"/>
    <dgm:cxn modelId="{152FE7A0-CDC7-474C-BAA5-4CBAF66AC653}" srcId="{90E6B6F4-3F0B-43BD-B701-A16125A24BB8}" destId="{C0C3C5B6-DA2F-464F-AD4A-6D1D789E1FE1}" srcOrd="1" destOrd="0" parTransId="{059BAA35-E2D8-499C-A330-88B0D4ACE474}" sibTransId="{C41DE59F-4631-4348-93AD-3CBC89183F6D}"/>
    <dgm:cxn modelId="{CA7F33C5-7EA4-431C-AB44-FA7B3BF587FD}" srcId="{90E6B6F4-3F0B-43BD-B701-A16125A24BB8}" destId="{866008C8-FD73-4AE3-9463-6BCEE0CBBFA4}" srcOrd="0" destOrd="0" parTransId="{29E58540-0D73-4829-B0F6-09A8AA83585C}" sibTransId="{359A2E39-8E58-48FF-9215-ADEEEE08B430}"/>
    <dgm:cxn modelId="{2BFE35AE-A789-4993-8709-DDFC98D976AB}" type="presParOf" srcId="{202951BB-C4A0-4CC2-A58E-DF7E3834FA21}" destId="{94F32B2A-6755-40B2-AEB7-8E87B9F8B7A0}" srcOrd="0" destOrd="0" presId="urn:microsoft.com/office/officeart/2005/8/layout/cycle3"/>
    <dgm:cxn modelId="{8CA9ACB8-DC75-4A48-9BC6-933AA0092EAF}" type="presParOf" srcId="{94F32B2A-6755-40B2-AEB7-8E87B9F8B7A0}" destId="{AA5BDFFE-A602-420F-AB44-8C754DB084D0}" srcOrd="0" destOrd="0" presId="urn:microsoft.com/office/officeart/2005/8/layout/cycle3"/>
    <dgm:cxn modelId="{B5143CF7-8642-43FC-BD08-342D246F5FD4}" type="presParOf" srcId="{94F32B2A-6755-40B2-AEB7-8E87B9F8B7A0}" destId="{D081DC0D-33BC-47BE-95ED-C7408FE63990}" srcOrd="1" destOrd="0" presId="urn:microsoft.com/office/officeart/2005/8/layout/cycle3"/>
    <dgm:cxn modelId="{B2B349BA-198E-4D27-898D-CBF030723965}" type="presParOf" srcId="{94F32B2A-6755-40B2-AEB7-8E87B9F8B7A0}" destId="{D4F56B4D-CAC0-4A85-9C02-8D431CF34EA0}" srcOrd="2" destOrd="0" presId="urn:microsoft.com/office/officeart/2005/8/layout/cycle3"/>
    <dgm:cxn modelId="{71F3262C-ECDF-4CB2-B3CA-359FCAF91FC7}" type="presParOf" srcId="{94F32B2A-6755-40B2-AEB7-8E87B9F8B7A0}" destId="{EC274C4B-0DE5-42D4-AF53-FC06DE270AF2}" srcOrd="3" destOrd="0" presId="urn:microsoft.com/office/officeart/2005/8/layout/cycle3"/>
    <dgm:cxn modelId="{1E611E24-E76C-4AF8-9593-0043CECDD65D}" type="presParOf" srcId="{94F32B2A-6755-40B2-AEB7-8E87B9F8B7A0}" destId="{9C319BE6-A22F-43B2-BF89-D27764FF9579}" srcOrd="4" destOrd="0" presId="urn:microsoft.com/office/officeart/2005/8/layout/cycle3"/>
    <dgm:cxn modelId="{F38807BD-DAB9-4DF3-BBE5-26CB14431390}" type="presParOf" srcId="{94F32B2A-6755-40B2-AEB7-8E87B9F8B7A0}" destId="{30667A9A-464D-400A-B1B0-7CA6C45898E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1DC0D-33BC-47BE-95ED-C7408FE63990}">
      <dsp:nvSpPr>
        <dsp:cNvPr id="0" name=""/>
        <dsp:cNvSpPr/>
      </dsp:nvSpPr>
      <dsp:spPr>
        <a:xfrm>
          <a:off x="2899319" y="-32163"/>
          <a:ext cx="4716960" cy="4716960"/>
        </a:xfrm>
        <a:prstGeom prst="circularArrow">
          <a:avLst>
            <a:gd name="adj1" fmla="val 5544"/>
            <a:gd name="adj2" fmla="val 330680"/>
            <a:gd name="adj3" fmla="val 13733631"/>
            <a:gd name="adj4" fmla="val 1741175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BDFFE-A602-420F-AB44-8C754DB084D0}">
      <dsp:nvSpPr>
        <dsp:cNvPr id="0" name=""/>
        <dsp:cNvSpPr/>
      </dsp:nvSpPr>
      <dsp:spPr>
        <a:xfrm>
          <a:off x="4133329" y="37"/>
          <a:ext cx="2248941" cy="1124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800" kern="1200" dirty="0"/>
            <a:t>Policy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800" kern="1200" dirty="0"/>
            <a:t>formulation</a:t>
          </a:r>
          <a:endParaRPr lang="en-US" sz="1800" kern="1200" dirty="0"/>
        </a:p>
      </dsp:txBody>
      <dsp:txXfrm>
        <a:off x="4188221" y="54929"/>
        <a:ext cx="2139157" cy="1014686"/>
      </dsp:txXfrm>
    </dsp:sp>
    <dsp:sp modelId="{D4F56B4D-CAC0-4A85-9C02-8D431CF34EA0}">
      <dsp:nvSpPr>
        <dsp:cNvPr id="0" name=""/>
        <dsp:cNvSpPr/>
      </dsp:nvSpPr>
      <dsp:spPr>
        <a:xfrm>
          <a:off x="5780043" y="1771680"/>
          <a:ext cx="2248941" cy="1124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800" kern="1200" dirty="0"/>
            <a:t>Policy dissemination</a:t>
          </a:r>
          <a:endParaRPr lang="en-US" sz="1800" kern="1200" dirty="0"/>
        </a:p>
      </dsp:txBody>
      <dsp:txXfrm>
        <a:off x="5834935" y="1826572"/>
        <a:ext cx="2139157" cy="1014686"/>
      </dsp:txXfrm>
    </dsp:sp>
    <dsp:sp modelId="{EC274C4B-0DE5-42D4-AF53-FC06DE270AF2}">
      <dsp:nvSpPr>
        <dsp:cNvPr id="0" name=""/>
        <dsp:cNvSpPr/>
      </dsp:nvSpPr>
      <dsp:spPr>
        <a:xfrm>
          <a:off x="5315657" y="3638869"/>
          <a:ext cx="2248941" cy="1124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800" kern="1200" dirty="0"/>
            <a:t>Policy implementation</a:t>
          </a:r>
          <a:endParaRPr lang="en-US" sz="1800" kern="1200" dirty="0"/>
        </a:p>
      </dsp:txBody>
      <dsp:txXfrm>
        <a:off x="5370549" y="3693761"/>
        <a:ext cx="2139157" cy="1014686"/>
      </dsp:txXfrm>
    </dsp:sp>
    <dsp:sp modelId="{9C319BE6-A22F-43B2-BF89-D27764FF9579}">
      <dsp:nvSpPr>
        <dsp:cNvPr id="0" name=""/>
        <dsp:cNvSpPr/>
      </dsp:nvSpPr>
      <dsp:spPr>
        <a:xfrm>
          <a:off x="2951000" y="3638869"/>
          <a:ext cx="2248941" cy="1124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800" kern="1200" dirty="0"/>
            <a:t>Policy recommendation</a:t>
          </a:r>
          <a:endParaRPr lang="en-US" sz="1800" kern="1200" dirty="0"/>
        </a:p>
      </dsp:txBody>
      <dsp:txXfrm>
        <a:off x="3005892" y="3693761"/>
        <a:ext cx="2139157" cy="1014686"/>
      </dsp:txXfrm>
    </dsp:sp>
    <dsp:sp modelId="{30667A9A-464D-400A-B1B0-7CA6C45898EA}">
      <dsp:nvSpPr>
        <dsp:cNvPr id="0" name=""/>
        <dsp:cNvSpPr/>
      </dsp:nvSpPr>
      <dsp:spPr>
        <a:xfrm>
          <a:off x="2220281" y="1389947"/>
          <a:ext cx="2248941" cy="1124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800" kern="1200" dirty="0"/>
            <a:t>Policy review</a:t>
          </a:r>
          <a:endParaRPr lang="en-US" sz="1800" kern="1200" dirty="0"/>
        </a:p>
      </dsp:txBody>
      <dsp:txXfrm>
        <a:off x="2275173" y="1444839"/>
        <a:ext cx="2139157" cy="1014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CE37E-F3BD-45FE-8ADB-3F41851EC698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84876-F002-42EF-AAF3-A86A9FFD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26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W" dirty="0"/>
              <a:t>Teaching is facilitating student learning and development</a:t>
            </a:r>
          </a:p>
          <a:p>
            <a:r>
              <a:rPr lang="en-ZW" dirty="0"/>
              <a:t>Effective Teachers facilitate</a:t>
            </a:r>
            <a:r>
              <a:rPr lang="en-ZW" baseline="0" dirty="0"/>
              <a:t> pupils’ learning and development through teacher-pupil interactions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84876-F002-42EF-AAF3-A86A9FFDA4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4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W" dirty="0"/>
              <a:t>In this Early Leadership we discuss some of the policy regulating  ECD implementation in Zimbabwe</a:t>
            </a:r>
          </a:p>
          <a:p>
            <a:r>
              <a:rPr lang="en-ZW" dirty="0"/>
              <a:t>Participants also need to highlight some policy implementation</a:t>
            </a:r>
            <a:r>
              <a:rPr lang="en-ZW" baseline="0" dirty="0"/>
              <a:t> challenges they experience</a:t>
            </a:r>
          </a:p>
          <a:p>
            <a:r>
              <a:rPr lang="en-ZW" baseline="0" dirty="0"/>
              <a:t>The feed back will improve the policy review and formulation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84876-F002-42EF-AAF3-A86A9FFDA4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0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2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1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3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93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68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80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35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1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8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6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0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9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1789B52-5B5F-4FF7-BB24-689B60DB74F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49C0325-D3B5-4018-B242-FEF3D3BED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2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ZW" dirty="0"/>
              <a:t>Learning in the ECD Classroom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W" dirty="0"/>
              <a:t>Teacher-Pupil Interactions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86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Cognitive and language 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(b) Interactions that promote children’s communication and language skills: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Promoting dialogue and  conversation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Asking open ended questions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Elaborating on children’s responses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Using and promoting the use of more sophisticated 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9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Cognitive and language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(c) interactions that promote children’s problem solving,comprehension and analytical skills: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opportunities for children to describe,experiment,predict,analyse,compare among others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Asking analysis questions (why, how)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Connecting different subjects and learning activities among them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Connecting learning activities with children’s real world experience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opportunities for children to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31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Behavioural self-regulation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(a) Interactions that promote children’s interest and active engagement in the classroom activities: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opportunities for active participation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interesting and creative opportunities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clear learning objectives and establishing strategies to help children focus their attention to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723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Behavioural self-regulation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(b) Interactions  that promote children’s  acknowledgement and respect for the classroom norms, and the  meeting of classroom behavioural expectations: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clear and consistent rules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Anticipating behavioural problems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Focusing on the positive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46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Behavioural self-regulation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(c)Interactions that promote children’s good use of time, the establishment of routines, and meeting of classroom  expectations: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Establishing routines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clear instructions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Establishing transitions  between activities that are productive (no waste of time)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48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Creating a conducive  teaching –learning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W" dirty="0"/>
              <a:t>Effective teaching and learning takes place in a conducive  teaching –learning environment dependent on the provision of the following: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Relevant teaching and learning  materials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Enabling environment whether inside or outside the classroom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Positive attitude and relationships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Individual support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Learner centred or participatory approaches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safe and clean classrooms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Learner sized </a:t>
            </a:r>
            <a:r>
              <a:rPr lang="en-ZW" dirty="0" err="1"/>
              <a:t>furniture,toilets</a:t>
            </a:r>
            <a:r>
              <a:rPr lang="en-ZW" dirty="0"/>
              <a:t> and outdoor facilities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97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Creating a conducive teaching –learning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Colourful learning media and equipment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Adequate stationery and textbooks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0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ECD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ECD is regulated by the following statutory instruments, circulars and policy guidelines:</a:t>
            </a:r>
          </a:p>
          <a:p>
            <a:pPr lvl="0"/>
            <a:r>
              <a:rPr lang="en-GB" b="1" dirty="0"/>
              <a:t>Secretary’s Circular Minute No. 2 of 2014</a:t>
            </a:r>
            <a:r>
              <a:rPr lang="en-GB" dirty="0"/>
              <a:t>: - provides a strategy to achieve the full implementation of the Infant School Module.</a:t>
            </a:r>
            <a:endParaRPr lang="en-US" dirty="0"/>
          </a:p>
          <a:p>
            <a:pPr lvl="0"/>
            <a:r>
              <a:rPr lang="en-GB" b="1" dirty="0"/>
              <a:t>Principal’s Director Circular No. 26 of 2011</a:t>
            </a:r>
            <a:r>
              <a:rPr lang="en-GB" dirty="0"/>
              <a:t>: -Provides strategies to curb the mushrooming of unregistered ECD centres.</a:t>
            </a:r>
            <a:endParaRPr lang="en-US" dirty="0"/>
          </a:p>
          <a:p>
            <a:pPr lvl="0"/>
            <a:r>
              <a:rPr lang="en-GB" b="1" dirty="0"/>
              <a:t>Statutory Instrument 106 of 2005:</a:t>
            </a:r>
            <a:r>
              <a:rPr lang="en-GB" dirty="0"/>
              <a:t> - provides for the establishment, registration, inspection, curriculum standards for cleanliness, accommodation and learner teacher ratios in ECD.</a:t>
            </a:r>
            <a:endParaRPr lang="en-US" dirty="0"/>
          </a:p>
          <a:p>
            <a:pPr lvl="0"/>
            <a:r>
              <a:rPr lang="en-GB" b="1" dirty="0"/>
              <a:t>Circular No 14 of 2004</a:t>
            </a:r>
            <a:r>
              <a:rPr lang="en-GB" dirty="0"/>
              <a:t>: -directed all primary schools to incorporate ECD classes A and B for children 3-4 and 4-5 years old respectively. </a:t>
            </a:r>
            <a:endParaRPr lang="en-US" dirty="0"/>
          </a:p>
          <a:p>
            <a:pPr lvl="0"/>
            <a:r>
              <a:rPr lang="en-GB" b="1" dirty="0"/>
              <a:t>Director’s Circular No. 12 of 2005</a:t>
            </a:r>
            <a:r>
              <a:rPr lang="en-GB" dirty="0"/>
              <a:t>: - reinforced provision of ECD in primary schools in a 5 year phased approach (ECD B, 2005 – 2010; ECD A, 2011 – 2015). </a:t>
            </a:r>
            <a:endParaRPr lang="en-US" dirty="0"/>
          </a:p>
          <a:p>
            <a:pPr lvl="0"/>
            <a:r>
              <a:rPr lang="en-GB" b="1" dirty="0"/>
              <a:t>Directors’ Circular No. 48 of 2007:</a:t>
            </a:r>
            <a:r>
              <a:rPr lang="en-GB" dirty="0"/>
              <a:t> -provided guidance in the implementation of ECD in schools and ECD centres.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22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The Policy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292952"/>
              </p:ext>
            </p:extLst>
          </p:nvPr>
        </p:nvGraphicFramePr>
        <p:xfrm>
          <a:off x="838200" y="1690688"/>
          <a:ext cx="10515600" cy="4763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646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Leaner and the Teaching and learning process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40279" y="2125980"/>
            <a:ext cx="6947661" cy="471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3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Teacher-Pupil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Moment to  moment teacher engagement with the pupils to promote their learning and development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Teacher-pupil interactions  should be the focus of lesson observation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Post lesson observation  interviews are based on the effectiveness of teacher –pupil interactions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594" y="4049198"/>
            <a:ext cx="3046020" cy="27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8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Process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W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1438182" y="2796466"/>
            <a:ext cx="1855433" cy="20862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W" dirty="0"/>
              <a:t>Lesson observation </a:t>
            </a:r>
          </a:p>
          <a:p>
            <a:pPr algn="ctr"/>
            <a:r>
              <a:rPr lang="en-ZW" dirty="0"/>
              <a:t>feedback</a:t>
            </a:r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4252403" y="2889725"/>
            <a:ext cx="1970844" cy="199299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W" dirty="0"/>
              <a:t>Improved Teacher</a:t>
            </a:r>
          </a:p>
          <a:p>
            <a:pPr algn="ctr"/>
            <a:r>
              <a:rPr lang="en-ZW" dirty="0"/>
              <a:t>Child </a:t>
            </a:r>
          </a:p>
          <a:p>
            <a:pPr algn="ctr"/>
            <a:r>
              <a:rPr lang="en-ZW" dirty="0"/>
              <a:t>interactions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7182036" y="2800948"/>
            <a:ext cx="1990464" cy="208176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W" dirty="0"/>
              <a:t>Child Development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293615" y="38395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223247" y="38862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Main Domains of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301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ZW" dirty="0"/>
              <a:t> The following three main domains are critical in teacher-pupil interactions:</a:t>
            </a:r>
            <a:endParaRPr lang="en-US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1606858" y="3866356"/>
            <a:ext cx="1748901" cy="189525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W" dirty="0"/>
              <a:t>socio-emotional support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3929107" y="3866357"/>
            <a:ext cx="1637192" cy="182119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W" dirty="0"/>
              <a:t>Cognitive and language support</a:t>
            </a:r>
            <a:endParaRPr lang="en-US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6755907" y="3866356"/>
            <a:ext cx="1642369" cy="182119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W" dirty="0"/>
              <a:t>Behavioural</a:t>
            </a:r>
          </a:p>
          <a:p>
            <a:pPr algn="ctr"/>
            <a:r>
              <a:rPr lang="en-ZW" dirty="0"/>
              <a:t>Self-regulation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7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Socio-emotional support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Interactions that promote warm,enthusiastic and respectful climate in the classroom on: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Sharing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Verbal and non-verbal affection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Smiles, laughter, enthusiasm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Respectful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95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Socio-emotional support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(b) Interactions that promote children’s comfort in the classroom and responsiveness to their needs: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Checking on children’s emotional  and academic needs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Acknowledging  children’s needs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Responding to children’s needs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Helping children address problems in the classroom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2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Socio-emotional support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(c) interactions that demonstrate teachers’ value children’s ideas and interests and support children’s autonomy: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Asking for children’s ideas and considering them for activities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Promoting children’s expression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choice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Being flexible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children with opportunities to be leaders in the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7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Cognitive and language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(a) Interactions that promote  children’s  in-depth learning: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Providing help when children are having learning problems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Asking questions that promote a more in-depth learning in response to children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Questioning children’s response to understand better their thought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ZW" dirty="0"/>
              <a:t>Clarifying and providing more information about children’s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18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168</TotalTime>
  <Words>818</Words>
  <Application>Microsoft Office PowerPoint</Application>
  <PresentationFormat>Widescreen</PresentationFormat>
  <Paragraphs>112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Wingdings</vt:lpstr>
      <vt:lpstr>Wingdings 3</vt:lpstr>
      <vt:lpstr>Ion Boardroom</vt:lpstr>
      <vt:lpstr>Learning in the ECD Classroom</vt:lpstr>
      <vt:lpstr>Leaner and the Teaching and learning process</vt:lpstr>
      <vt:lpstr>Teacher-Pupil Interactions</vt:lpstr>
      <vt:lpstr>Process Framework</vt:lpstr>
      <vt:lpstr>Main Domains of Teacher</vt:lpstr>
      <vt:lpstr>Socio-emotional support interactions</vt:lpstr>
      <vt:lpstr>Socio-emotional support interactions</vt:lpstr>
      <vt:lpstr>Socio-emotional support interactions</vt:lpstr>
      <vt:lpstr>Cognitive and language support</vt:lpstr>
      <vt:lpstr>Cognitive and language  support</vt:lpstr>
      <vt:lpstr>Cognitive and language support</vt:lpstr>
      <vt:lpstr>Behavioural self-regulation support</vt:lpstr>
      <vt:lpstr>Behavioural self-regulation support</vt:lpstr>
      <vt:lpstr>Behavioural self-regulation support</vt:lpstr>
      <vt:lpstr>Creating a conducive  teaching –learning environment</vt:lpstr>
      <vt:lpstr>Creating a conducive teaching –learning environment</vt:lpstr>
      <vt:lpstr>ECD Guidelines</vt:lpstr>
      <vt:lpstr>The Policy Cycle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 the ECD Classroom</dc:title>
  <dc:creator>Alvord</dc:creator>
  <cp:lastModifiedBy>Deryn Moore</cp:lastModifiedBy>
  <cp:revision>22</cp:revision>
  <dcterms:created xsi:type="dcterms:W3CDTF">2019-12-05T10:40:34Z</dcterms:created>
  <dcterms:modified xsi:type="dcterms:W3CDTF">2021-10-01T12:22:17Z</dcterms:modified>
</cp:coreProperties>
</file>