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71" r:id="rId4"/>
    <p:sldId id="274" r:id="rId5"/>
    <p:sldId id="275" r:id="rId6"/>
    <p:sldId id="276" r:id="rId7"/>
    <p:sldId id="261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78" r:id="rId16"/>
    <p:sldId id="279" r:id="rId17"/>
    <p:sldId id="280" r:id="rId18"/>
    <p:sldId id="281" r:id="rId19"/>
    <p:sldId id="268" r:id="rId20"/>
    <p:sldId id="258" r:id="rId21"/>
    <p:sldId id="259" r:id="rId22"/>
    <p:sldId id="277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E4895-3B52-4D91-BB80-1B65AB7EE3A2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15421-0B9E-4B72-9ABA-141A7A79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Early Childhood Development  </a:t>
            </a:r>
            <a:r>
              <a:rPr lang="en-ZW" baseline="0" dirty="0"/>
              <a:t> benefits the child, the family ,the society and the 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5421-0B9E-4B72-9ABA-141A7A797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Play in ECD can range from  free play to direct instruction</a:t>
            </a:r>
          </a:p>
          <a:p>
            <a:r>
              <a:rPr lang="en-ZW" dirty="0"/>
              <a:t>Zosh et al  </a:t>
            </a:r>
            <a:r>
              <a:rPr lang="en-ZW" baseline="0" dirty="0"/>
              <a:t> analysed play as a spectrum  looking at who initiates, who directs and whether the form of play had an explicit learning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5421-0B9E-4B72-9ABA-141A7A797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Play in ECD is not a waste of time</a:t>
            </a:r>
          </a:p>
          <a:p>
            <a:r>
              <a:rPr lang="en-ZW" dirty="0"/>
              <a:t>School leaders and ECD teachers must promote </a:t>
            </a:r>
            <a:r>
              <a:rPr lang="en-ZW"/>
              <a:t>play in ECD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5421-0B9E-4B72-9ABA-141A7A797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The leaning tower of PISA (</a:t>
            </a:r>
            <a:r>
              <a:rPr lang="en-ZW" baseline="0" dirty="0"/>
              <a:t> slide insert) was  built on  in firm ground and began to lean after construction, Engineers had to try and correct this to prevent it from falling at a great expense. We need to do things right at ECD to save ourselves future expenses.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15421-0B9E-4B72-9ABA-141A7A797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7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3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9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3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8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1629295"/>
            <a:ext cx="8637073" cy="1714434"/>
          </a:xfrm>
        </p:spPr>
        <p:txBody>
          <a:bodyPr>
            <a:normAutofit fontScale="90000"/>
          </a:bodyPr>
          <a:lstStyle/>
          <a:p>
            <a:r>
              <a:rPr lang="en-ZW" dirty="0"/>
              <a:t>Early Learning Leadership Development Programme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US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4776"/>
          </a:xfrm>
        </p:spPr>
        <p:txBody>
          <a:bodyPr/>
          <a:lstStyle/>
          <a:p>
            <a:r>
              <a:rPr lang="en-ZW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Outcome 2</a:t>
            </a:r>
            <a:r>
              <a:rPr lang="en-ZW" dirty="0"/>
              <a:t>-Learners have developed  some awareness and interest with reference to personal and national identity</a:t>
            </a:r>
          </a:p>
          <a:p>
            <a:pPr marL="0" indent="0">
              <a:buNone/>
            </a:pPr>
            <a:endParaRPr lang="en-ZW" dirty="0"/>
          </a:p>
          <a:p>
            <a:pPr>
              <a:buFontTx/>
              <a:buChar char="-"/>
            </a:pPr>
            <a:r>
              <a:rPr lang="en-ZW" dirty="0"/>
              <a:t>Have acquired personal and social skills</a:t>
            </a:r>
          </a:p>
          <a:p>
            <a:pPr marL="0" indent="0">
              <a:buNone/>
            </a:pPr>
            <a:endParaRPr lang="en-ZW" dirty="0"/>
          </a:p>
          <a:p>
            <a:pPr>
              <a:buFontTx/>
              <a:buChar char="-"/>
            </a:pPr>
            <a:r>
              <a:rPr lang="en-ZW" dirty="0"/>
              <a:t>Can recognise and identify with national symbols such as the  national flag, anthem, monuments and heritage 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2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Outcome 3</a:t>
            </a:r>
            <a:r>
              <a:rPr lang="en-ZW" dirty="0"/>
              <a:t>: Learners proficient in performing basic operations in literacy,numeracy,technological and technical skills areas</a:t>
            </a:r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r>
              <a:rPr lang="en-ZW" dirty="0"/>
              <a:t>-capable of reading,writing,counting, handling shapes and measurement,</a:t>
            </a:r>
          </a:p>
          <a:p>
            <a:pPr marL="0" indent="0">
              <a:buNone/>
            </a:pPr>
            <a:r>
              <a:rPr lang="en-ZW" dirty="0"/>
              <a:t>-have cognitive skills and can label,identify,sort group, arrange and compare things in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4776"/>
          </a:xfrm>
        </p:spPr>
        <p:txBody>
          <a:bodyPr/>
          <a:lstStyle/>
          <a:p>
            <a:r>
              <a:rPr lang="en-ZW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Outcome 4</a:t>
            </a:r>
            <a:r>
              <a:rPr lang="en-ZW" dirty="0"/>
              <a:t>: Learners acquire skills for self learning and problem –solving</a:t>
            </a:r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r>
              <a:rPr lang="en-ZW" dirty="0"/>
              <a:t>-Able to work alone and collaboratively</a:t>
            </a:r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r>
              <a:rPr lang="en-ZW" dirty="0"/>
              <a:t>-Apply basic literacy and numeracy  skills to solve problems</a:t>
            </a:r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r>
              <a:rPr lang="en-ZW" dirty="0"/>
              <a:t>-Show elementary skills in designing, explaining processes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Outcome 5</a:t>
            </a:r>
            <a:r>
              <a:rPr lang="en-ZW" dirty="0"/>
              <a:t>: Learners Develop Social skills</a:t>
            </a:r>
          </a:p>
          <a:p>
            <a:pPr marL="0" indent="0">
              <a:buNone/>
            </a:pPr>
            <a:r>
              <a:rPr lang="en-ZW" dirty="0"/>
              <a:t>-able to establish relationships with others</a:t>
            </a:r>
          </a:p>
          <a:p>
            <a:pPr marL="0" indent="0">
              <a:buNone/>
            </a:pPr>
            <a:r>
              <a:rPr lang="en-ZW" dirty="0"/>
              <a:t>-able to communicate in mother-tongue and local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5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Outcome 6</a:t>
            </a:r>
            <a:r>
              <a:rPr lang="en-ZW" dirty="0"/>
              <a:t>: Learners show sense of right and wrong conduct</a:t>
            </a:r>
          </a:p>
          <a:p>
            <a:pPr marL="0" indent="0">
              <a:buNone/>
            </a:pPr>
            <a:r>
              <a:rPr lang="en-ZW" dirty="0"/>
              <a:t>-able to  show respect for others and to know right and wrong behaviour</a:t>
            </a:r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r>
              <a:rPr lang="en-ZW" dirty="0"/>
              <a:t>-have a sense of civic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ECD Exit Schools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44713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94980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Problem-solving</a:t>
                      </a:r>
                      <a:r>
                        <a:rPr lang="en-ZW" baseline="0" dirty="0"/>
                        <a:t> 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1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Critical Thinking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13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Leadership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0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Communication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6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Technological</a:t>
                      </a:r>
                      <a:r>
                        <a:rPr lang="en-ZW" baseline="0" dirty="0"/>
                        <a:t>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Self-management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9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Management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4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Learning</a:t>
                      </a:r>
                      <a:r>
                        <a:rPr lang="en-ZW" baseline="0" dirty="0"/>
                        <a:t> and innovation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8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dirty="0"/>
                        <a:t>Enterprise</a:t>
                      </a:r>
                      <a:r>
                        <a:rPr lang="en-ZW" baseline="0" dirty="0"/>
                        <a:t>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37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87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How ECD Children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Play is a major contributor to cognitive and social </a:t>
            </a:r>
            <a:r>
              <a:rPr lang="en-ZW" dirty="0" err="1"/>
              <a:t>social</a:t>
            </a:r>
            <a:r>
              <a:rPr lang="en-ZW" dirty="0"/>
              <a:t>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Learner-centred methods of play and learning should permeate activities at ECD level ( Curriculum for Primary and Secondary Education2015-2022)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2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/>
          <a:lstStyle/>
          <a:p>
            <a:r>
              <a:rPr lang="en-ZW" dirty="0"/>
              <a:t>Play Spectrum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12277"/>
            <a:ext cx="10354408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Characteristics of play  (Lego Foundation)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1503" y="1249918"/>
            <a:ext cx="5042986" cy="5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82965"/>
          </a:xfrm>
        </p:spPr>
        <p:txBody>
          <a:bodyPr/>
          <a:lstStyle/>
          <a:p>
            <a:r>
              <a:rPr lang="en-ZW" dirty="0"/>
              <a:t>Teacher  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1070" y="1548882"/>
            <a:ext cx="7451427" cy="5309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96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46824"/>
            <a:ext cx="9603275" cy="1049235"/>
          </a:xfrm>
        </p:spPr>
        <p:txBody>
          <a:bodyPr/>
          <a:lstStyle/>
          <a:p>
            <a:pPr algn="ctr"/>
            <a:r>
              <a:rPr lang="en-ZW" dirty="0"/>
              <a:t>Focus on the ECD Child</a:t>
            </a:r>
            <a:endParaRPr lang="en-US" dirty="0"/>
          </a:p>
        </p:txBody>
      </p:sp>
      <p:pic>
        <p:nvPicPr>
          <p:cNvPr id="4" name="Content Placeholder 3" descr="» ECD | DGM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39" y="1809436"/>
            <a:ext cx="6699861" cy="4118668"/>
          </a:xfrm>
        </p:spPr>
      </p:pic>
    </p:spTree>
    <p:extLst>
      <p:ext uri="{BB962C8B-B14F-4D97-AF65-F5344CB8AC3E}">
        <p14:creationId xmlns:p14="http://schemas.microsoft.com/office/powerpoint/2010/main" val="238309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 Effective school 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en-GB" altLang="en-US" dirty="0"/>
              <a:t>Successful school leaders:</a:t>
            </a:r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AutoNum type="arabicPeriod"/>
            </a:pPr>
            <a:r>
              <a:rPr lang="en-GB" altLang="en-US" dirty="0"/>
              <a:t>define their values and vision to raise expectations, set direction and build trust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reshape the conditions for teaching and learning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restructure parts of the organisation and redesign leadership roles and responsibilities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enrich the curriculum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enhance teacher quality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enhance the quality of teaching and learning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build collaboration internally</a:t>
            </a:r>
          </a:p>
          <a:p>
            <a:pPr marL="0" indent="0">
              <a:buFontTx/>
              <a:buAutoNum type="arabicPeriod"/>
            </a:pPr>
            <a:r>
              <a:rPr lang="en-GB" altLang="en-US" dirty="0"/>
              <a:t>build strong relationships outside the school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Dimensions of effective school leadership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1920240"/>
            <a:ext cx="4497185" cy="41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3216" y="2139292"/>
            <a:ext cx="36160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 inner circle illustrates the core focus of leaders’ attention;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The inner ring their core strategies;</a:t>
            </a:r>
            <a:br>
              <a:rPr lang="en-GB" altLang="en-US" dirty="0"/>
            </a:br>
            <a:r>
              <a:rPr lang="en-GB" altLang="en-US" dirty="0"/>
              <a:t>they take in support of these strategies. 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The outer ring the actions </a:t>
            </a:r>
            <a:br>
              <a:rPr lang="en-GB" altLang="en-US" dirty="0"/>
            </a:br>
            <a:r>
              <a:rPr lang="en-GB" altLang="en-US" dirty="0"/>
              <a:t>The building of trust is an intrinsic part and embedded within each of the core strategies and an essential part of the actions in the outer ring.</a:t>
            </a:r>
            <a:br>
              <a:rPr lang="en-GB" altLang="en-US" sz="1600" dirty="0"/>
            </a:b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69238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Early Learning leadership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en-ZW" dirty="0"/>
              <a:t>Theory of change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277815" y="2945423"/>
            <a:ext cx="1693985" cy="1485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School leadership support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2948" y="2945423"/>
            <a:ext cx="1784839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Improved ECD Teacher effectiveness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42576" y="2959144"/>
            <a:ext cx="228839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Improved learning outcomes in ECD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71800" y="3516662"/>
            <a:ext cx="1082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01728" y="35957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Our 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410690"/>
            <a:ext cx="9603275" cy="3055655"/>
          </a:xfrm>
        </p:spPr>
        <p:txBody>
          <a:bodyPr/>
          <a:lstStyle/>
          <a:p>
            <a:r>
              <a:rPr lang="en-ZW" dirty="0"/>
              <a:t>ECD children achieving high  learning outcomes</a:t>
            </a:r>
          </a:p>
          <a:p>
            <a:pPr marL="0" indent="0">
              <a:buNone/>
            </a:pPr>
            <a:endParaRPr lang="en-ZW" dirty="0"/>
          </a:p>
          <a:p>
            <a:r>
              <a:rPr lang="en-ZW" dirty="0"/>
              <a:t>ECD teachers  teaching effectively</a:t>
            </a:r>
          </a:p>
          <a:p>
            <a:pPr marL="0" indent="0">
              <a:buNone/>
            </a:pPr>
            <a:endParaRPr lang="en-ZW" dirty="0"/>
          </a:p>
          <a:p>
            <a:r>
              <a:rPr lang="en-ZW" dirty="0"/>
              <a:t>School leaders supporting teacher development for improved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8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4776"/>
          </a:xfrm>
        </p:spPr>
        <p:txBody>
          <a:bodyPr/>
          <a:lstStyle/>
          <a:p>
            <a:r>
              <a:rPr lang="en-ZW" dirty="0"/>
              <a:t>Firm Foundation</a:t>
            </a:r>
            <a:endParaRPr lang="en-US" dirty="0"/>
          </a:p>
        </p:txBody>
      </p:sp>
      <p:pic>
        <p:nvPicPr>
          <p:cNvPr id="4" name="Content Placeholder 3" descr="The leaning tower of pisa from the plaza image - Free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22" y="1629296"/>
            <a:ext cx="6730956" cy="4771503"/>
          </a:xfrm>
        </p:spPr>
      </p:pic>
    </p:spTree>
    <p:extLst>
      <p:ext uri="{BB962C8B-B14F-4D97-AF65-F5344CB8AC3E}">
        <p14:creationId xmlns:p14="http://schemas.microsoft.com/office/powerpoint/2010/main" val="185907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ZW" dirty="0"/>
              <a:t>What is  ECD?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dirty="0"/>
              <a:t>Definition:  “ Early Childhood Development (ECD) refers to the physical,cognitive,linguistic,and socio-emotional development of  a child from the prenatal stage up to the age of eight”</a:t>
            </a:r>
            <a:endParaRPr lang="en-US" dirty="0"/>
          </a:p>
        </p:txBody>
      </p:sp>
      <p:pic>
        <p:nvPicPr>
          <p:cNvPr id="5" name="Picture 4" descr="How Marijuana Exposure Affects Developing Babies’ Brai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8" y="3291374"/>
            <a:ext cx="3434541" cy="3302577"/>
          </a:xfrm>
          <a:prstGeom prst="rect">
            <a:avLst/>
          </a:prstGeom>
        </p:spPr>
      </p:pic>
      <p:pic>
        <p:nvPicPr>
          <p:cNvPr id="6" name="Picture 5" descr="Tino &amp; Tana app - Helping kids count from 1 to 10 and s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49" y="3643269"/>
            <a:ext cx="6660719" cy="26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Importance of ECD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7252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Period when it is easy to nurture the character of a child by in calculating social norms, values and habits.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Improves a child’s school readiness, critical thinking skills and establishes healthy behaviours that last for a life time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Children who attend quality ECD programmes perform better on year 4 literacy and numeracy tests.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ECD is a powerful equalizer and promotes social  equity and inclusion</a:t>
            </a:r>
          </a:p>
          <a:p>
            <a:pPr marL="0" indent="0">
              <a:buNone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ECD improves school retention and reduces the repeating of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Importance of ECD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ECD is an opportunity for the early identification and intervention for children with disabilities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Investing in early education  brings high economic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Investing in Early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2" y="1758461"/>
            <a:ext cx="5534026" cy="482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63204"/>
            <a:ext cx="9603275" cy="700083"/>
          </a:xfrm>
        </p:spPr>
        <p:txBody>
          <a:bodyPr/>
          <a:lstStyle/>
          <a:p>
            <a:pPr algn="ctr"/>
            <a:r>
              <a:rPr lang="en-ZW" dirty="0">
                <a:latin typeface="AR JULIAN" panose="02000000000000000000" pitchFamily="2" charset="0"/>
              </a:rPr>
              <a:t>ECD Children</a:t>
            </a: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2400" dirty="0">
                <a:latin typeface="AR JULIAN" panose="02000000000000000000" pitchFamily="2" charset="0"/>
              </a:rPr>
              <a:t>Age: 0-8 years</a:t>
            </a:r>
          </a:p>
          <a:p>
            <a:r>
              <a:rPr lang="en-ZW" sz="2400" dirty="0">
                <a:latin typeface="AR JULIAN" panose="02000000000000000000" pitchFamily="2" charset="0"/>
              </a:rPr>
              <a:t>700 000 learners in ECD out of 4.5 million learners in school</a:t>
            </a:r>
          </a:p>
          <a:p>
            <a:r>
              <a:rPr lang="en-ZW" sz="2400" dirty="0">
                <a:latin typeface="AR JULIAN" panose="02000000000000000000" pitchFamily="2" charset="0"/>
              </a:rPr>
              <a:t>10 000  ECD teachers out of 130 000  Teachers</a:t>
            </a:r>
            <a:endParaRPr lang="en-US" sz="24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7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66339"/>
          </a:xfrm>
        </p:spPr>
        <p:txBody>
          <a:bodyPr/>
          <a:lstStyle/>
          <a:p>
            <a:pPr algn="ctr"/>
            <a:r>
              <a:rPr lang="en-ZW" dirty="0"/>
              <a:t> </a:t>
            </a:r>
            <a:r>
              <a:rPr lang="en-ZW" dirty="0">
                <a:latin typeface="AR JULIAN" panose="02000000000000000000" pitchFamily="2" charset="0"/>
              </a:rPr>
              <a:t>Our  Journey</a:t>
            </a: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2400" dirty="0">
                <a:latin typeface="AR JULIAN" panose="02000000000000000000" pitchFamily="2" charset="0"/>
              </a:rPr>
              <a:t>All children have access to ECD and Learn  (SDG4.2)</a:t>
            </a:r>
          </a:p>
          <a:p>
            <a:pPr marL="0" indent="0">
              <a:buNone/>
            </a:pPr>
            <a:endParaRPr lang="en-ZW" sz="2400" dirty="0">
              <a:latin typeface="AR JULIAN" panose="02000000000000000000" pitchFamily="2" charset="0"/>
            </a:endParaRPr>
          </a:p>
          <a:p>
            <a:pPr marL="0" indent="0">
              <a:buNone/>
            </a:pPr>
            <a:endParaRPr lang="en-ZW" sz="2400" dirty="0">
              <a:latin typeface="AR JULIAN" panose="02000000000000000000" pitchFamily="2" charset="0"/>
            </a:endParaRPr>
          </a:p>
          <a:p>
            <a:r>
              <a:rPr lang="en-ZW" sz="2400" dirty="0">
                <a:latin typeface="AR JULIAN" panose="02000000000000000000" pitchFamily="2" charset="0"/>
              </a:rPr>
              <a:t>Improving the Quality of Teaching and Learning in  ECD</a:t>
            </a:r>
            <a:endParaRPr lang="en-US" sz="24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0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>
                <a:latin typeface="+mn-lt"/>
              </a:rPr>
              <a:t>Outcomes at the end of infant School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79" y="1928553"/>
            <a:ext cx="10177776" cy="2242232"/>
          </a:xfrm>
        </p:spPr>
        <p:txBody>
          <a:bodyPr>
            <a:normAutofit fontScale="70000" lnSpcReduction="20000"/>
          </a:bodyPr>
          <a:lstStyle/>
          <a:p>
            <a:r>
              <a:rPr lang="en-ZW" dirty="0">
                <a:solidFill>
                  <a:srgbClr val="FF0000"/>
                </a:solidFill>
              </a:rPr>
              <a:t>Out come 1</a:t>
            </a:r>
            <a:r>
              <a:rPr lang="en-ZW" dirty="0"/>
              <a:t>:  Learners ready for literacy, numeracy and technological learning in the cognitive, psychomotor and affective domains</a:t>
            </a:r>
          </a:p>
          <a:p>
            <a:pPr marL="0" indent="0">
              <a:buNone/>
            </a:pPr>
            <a:endParaRPr lang="en-ZW" dirty="0"/>
          </a:p>
          <a:p>
            <a:pPr>
              <a:buFontTx/>
              <a:buChar char="-"/>
            </a:pPr>
            <a:r>
              <a:rPr lang="en-ZW" dirty="0"/>
              <a:t>Able to listen, to recognize numbers, letters of the alphabet, handle and manipulate shapes, sorting and grouping artefacts, and use of digital gadgets at elementary level</a:t>
            </a:r>
          </a:p>
          <a:p>
            <a:pPr marL="0" indent="0">
              <a:buNone/>
            </a:pPr>
            <a:endParaRPr lang="en-ZW" dirty="0"/>
          </a:p>
          <a:p>
            <a:pPr>
              <a:buFontTx/>
              <a:buChar char="-"/>
            </a:pPr>
            <a:r>
              <a:rPr lang="en-ZW" dirty="0"/>
              <a:t>-able to  communicate in mother-tongue and local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9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850</Words>
  <Application>Microsoft Office PowerPoint</Application>
  <PresentationFormat>Widescreen</PresentationFormat>
  <Paragraphs>117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 JULIAN</vt:lpstr>
      <vt:lpstr>Arial</vt:lpstr>
      <vt:lpstr>Calibri</vt:lpstr>
      <vt:lpstr>Calibri Light</vt:lpstr>
      <vt:lpstr>Wingdings</vt:lpstr>
      <vt:lpstr>Office Theme</vt:lpstr>
      <vt:lpstr>Early Learning Leadership Development Programme</vt:lpstr>
      <vt:lpstr>Focus on the ECD Child</vt:lpstr>
      <vt:lpstr>What is  ECD?</vt:lpstr>
      <vt:lpstr>Importance of ECD</vt:lpstr>
      <vt:lpstr>Importance of ECD continued</vt:lpstr>
      <vt:lpstr>Investing in Early Education</vt:lpstr>
      <vt:lpstr>ECD Children</vt:lpstr>
      <vt:lpstr> Our  Journey</vt:lpstr>
      <vt:lpstr>Outcomes at the end of infant School</vt:lpstr>
      <vt:lpstr>Outcomes</vt:lpstr>
      <vt:lpstr>Outcomes</vt:lpstr>
      <vt:lpstr>Outcomes</vt:lpstr>
      <vt:lpstr>Outcomes</vt:lpstr>
      <vt:lpstr>Outcomes</vt:lpstr>
      <vt:lpstr>ECD Exit Schools</vt:lpstr>
      <vt:lpstr>How ECD Children Learn</vt:lpstr>
      <vt:lpstr>Play Spectrum  </vt:lpstr>
      <vt:lpstr>Characteristics of play  (Lego Foundation)</vt:lpstr>
      <vt:lpstr>Teacher  Quality</vt:lpstr>
      <vt:lpstr> Effective school  leadership</vt:lpstr>
      <vt:lpstr>Dimensions of effective school leadership</vt:lpstr>
      <vt:lpstr>Early Learning leadership Framework</vt:lpstr>
      <vt:lpstr>Our  Vision</vt:lpstr>
      <vt:lpstr>Firm Foundation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leadership</dc:title>
  <dc:creator>Alvord</dc:creator>
  <cp:lastModifiedBy>Deryn Moore</cp:lastModifiedBy>
  <cp:revision>37</cp:revision>
  <dcterms:created xsi:type="dcterms:W3CDTF">2019-04-25T01:36:42Z</dcterms:created>
  <dcterms:modified xsi:type="dcterms:W3CDTF">2021-10-01T12:18:01Z</dcterms:modified>
</cp:coreProperties>
</file>