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3" r:id="rId5"/>
  </p:sldMasterIdLst>
  <p:notesMasterIdLst>
    <p:notesMasterId r:id="rId15"/>
  </p:notesMasterIdLst>
  <p:handoutMasterIdLst>
    <p:handoutMasterId r:id="rId16"/>
  </p:handoutMasterIdLst>
  <p:sldIdLst>
    <p:sldId id="257" r:id="rId6"/>
    <p:sldId id="756" r:id="rId7"/>
    <p:sldId id="757" r:id="rId8"/>
    <p:sldId id="330" r:id="rId9"/>
    <p:sldId id="762" r:id="rId10"/>
    <p:sldId id="334" r:id="rId11"/>
    <p:sldId id="758" r:id="rId12"/>
    <p:sldId id="765" r:id="rId13"/>
    <p:sldId id="74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82350A-B221-FB12-2B43-1D1FF80F5EB8}" name="Gagnier, Laicia" initials="LG" userId="S::l.gagnier@unesco.org::2f5e7603-028b-476a-8fc9-56672aa5f397" providerId="AD"/>
  <p188:author id="{51E897B9-9ECF-9950-B1D8-D589EAF5DCB8}" name="Ferrara, Luisa" initials="FL" userId="S::l.ferrara@unesco.org::2bf3e58a-a34c-41b3-b913-63b7681da1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C61523"/>
    <a:srgbClr val="C5192D"/>
    <a:srgbClr val="9F358B"/>
    <a:srgbClr val="F39200"/>
    <a:srgbClr val="95C11F"/>
    <a:srgbClr val="7FBBE9"/>
    <a:srgbClr val="404040"/>
    <a:srgbClr val="FFD500"/>
    <a:srgbClr val="EBF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9855" autoAdjust="0"/>
  </p:normalViewPr>
  <p:slideViewPr>
    <p:cSldViewPr snapToGrid="0" snapToObjects="1">
      <p:cViewPr varScale="1">
        <p:scale>
          <a:sx n="75" d="100"/>
          <a:sy n="75" d="100"/>
        </p:scale>
        <p:origin x="10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E492-D792-6441-9112-0B83D33CADA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11D0C-90C2-1846-93D8-F5F2583F3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39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5CC39-0E57-4340-8649-266E82BD8BD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96DF3-502E-4843-9AFA-F3B0AA716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67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426D5C-1C3D-4941-8839-9650CFE0B4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774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13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://www.unesco.org/education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://www.unesco.org/education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052000" y="0"/>
            <a:ext cx="7092000" cy="2016000"/>
          </a:xfrm>
          <a:prstGeom prst="rect">
            <a:avLst/>
          </a:prstGeom>
          <a:solidFill>
            <a:srgbClr val="C51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052000" y="0"/>
            <a:ext cx="7092000" cy="1368000"/>
          </a:xfrm>
          <a:prstGeom prst="rect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1368000"/>
            <a:ext cx="2052000" cy="648000"/>
          </a:xfrm>
          <a:prstGeom prst="rect">
            <a:avLst/>
          </a:prstGeom>
          <a:solidFill>
            <a:srgbClr val="0077D4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 userDrawn="1"/>
        </p:nvSpPr>
        <p:spPr>
          <a:xfrm>
            <a:off x="502326" y="647565"/>
            <a:ext cx="6379467" cy="654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kern="1200" dirty="0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665930" y="224026"/>
            <a:ext cx="5760000" cy="107764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7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br>
              <a:rPr lang="en-GB" dirty="0"/>
            </a:br>
            <a:r>
              <a:rPr lang="en-GB" dirty="0"/>
              <a:t>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65930" y="1464426"/>
            <a:ext cx="5760000" cy="5220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or summary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11316" y="1505701"/>
            <a:ext cx="1572684" cy="4807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0077D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Date </a:t>
            </a:r>
          </a:p>
          <a:p>
            <a:pPr lvl="0"/>
            <a:r>
              <a:rPr lang="en-GB" dirty="0"/>
              <a:t>and Author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016000"/>
            <a:ext cx="9151894" cy="4536000"/>
          </a:xfrm>
          <a:custGeom>
            <a:avLst/>
            <a:gdLst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44000 w 9144000"/>
              <a:gd name="connsiteY2" fmla="*/ 4536000 h 4536000"/>
              <a:gd name="connsiteX3" fmla="*/ 0 w 9144000"/>
              <a:gd name="connsiteY3" fmla="*/ 4536000 h 4536000"/>
              <a:gd name="connsiteX4" fmla="*/ 0 w 9144000"/>
              <a:gd name="connsiteY4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44000 w 9144000"/>
              <a:gd name="connsiteY2" fmla="*/ 4536000 h 4536000"/>
              <a:gd name="connsiteX3" fmla="*/ 7371800 w 9144000"/>
              <a:gd name="connsiteY3" fmla="*/ 4527096 h 4536000"/>
              <a:gd name="connsiteX4" fmla="*/ 0 w 9144000"/>
              <a:gd name="connsiteY4" fmla="*/ 4536000 h 4536000"/>
              <a:gd name="connsiteX5" fmla="*/ 0 w 9144000"/>
              <a:gd name="connsiteY5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44000 w 9144000"/>
              <a:gd name="connsiteY2" fmla="*/ 4536000 h 4536000"/>
              <a:gd name="connsiteX3" fmla="*/ 7454629 w 9144000"/>
              <a:gd name="connsiteY3" fmla="*/ 4527096 h 4536000"/>
              <a:gd name="connsiteX4" fmla="*/ 0 w 9144000"/>
              <a:gd name="connsiteY4" fmla="*/ 4536000 h 4536000"/>
              <a:gd name="connsiteX5" fmla="*/ 0 w 9144000"/>
              <a:gd name="connsiteY5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9144000 w 9144000"/>
              <a:gd name="connsiteY3" fmla="*/ 4536000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45958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23250 h 4536000"/>
              <a:gd name="connsiteX3" fmla="*/ 7452903 w 9151894"/>
              <a:gd name="connsiteY3" fmla="*/ 4030083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23250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48834"/>
              <a:gd name="connsiteY0" fmla="*/ 0 h 4536000"/>
              <a:gd name="connsiteX1" fmla="*/ 9144000 w 9148834"/>
              <a:gd name="connsiteY1" fmla="*/ 0 h 4536000"/>
              <a:gd name="connsiteX2" fmla="*/ 9148348 w 9148834"/>
              <a:gd name="connsiteY2" fmla="*/ 4055000 h 4536000"/>
              <a:gd name="connsiteX3" fmla="*/ 7452903 w 9148834"/>
              <a:gd name="connsiteY3" fmla="*/ 4045958 h 4536000"/>
              <a:gd name="connsiteX4" fmla="*/ 7454629 w 9148834"/>
              <a:gd name="connsiteY4" fmla="*/ 4527096 h 4536000"/>
              <a:gd name="connsiteX5" fmla="*/ 0 w 9148834"/>
              <a:gd name="connsiteY5" fmla="*/ 4536000 h 4536000"/>
              <a:gd name="connsiteX6" fmla="*/ 0 w 9148834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39125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42300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70727"/>
              <a:gd name="connsiteY0" fmla="*/ 0 h 4536000"/>
              <a:gd name="connsiteX1" fmla="*/ 9144000 w 9170727"/>
              <a:gd name="connsiteY1" fmla="*/ 0 h 4536000"/>
              <a:gd name="connsiteX2" fmla="*/ 9170573 w 9170727"/>
              <a:gd name="connsiteY2" fmla="*/ 4045475 h 4536000"/>
              <a:gd name="connsiteX3" fmla="*/ 7452903 w 9170727"/>
              <a:gd name="connsiteY3" fmla="*/ 4045958 h 4536000"/>
              <a:gd name="connsiteX4" fmla="*/ 7454629 w 9170727"/>
              <a:gd name="connsiteY4" fmla="*/ 4527096 h 4536000"/>
              <a:gd name="connsiteX5" fmla="*/ 0 w 9170727"/>
              <a:gd name="connsiteY5" fmla="*/ 4536000 h 4536000"/>
              <a:gd name="connsiteX6" fmla="*/ 0 w 9170727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48650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1894" h="4536000">
                <a:moveTo>
                  <a:pt x="0" y="0"/>
                </a:moveTo>
                <a:lnTo>
                  <a:pt x="9144000" y="0"/>
                </a:lnTo>
                <a:cubicBezTo>
                  <a:pt x="9142274" y="1341083"/>
                  <a:pt x="9154111" y="2037025"/>
                  <a:pt x="9151523" y="4048650"/>
                </a:cubicBezTo>
                <a:cubicBezTo>
                  <a:pt x="9150074" y="4054467"/>
                  <a:pt x="7452486" y="4044055"/>
                  <a:pt x="7452903" y="4045958"/>
                </a:cubicBezTo>
                <a:cubicBezTo>
                  <a:pt x="7453320" y="4047861"/>
                  <a:pt x="7454054" y="4366717"/>
                  <a:pt x="7454629" y="4527096"/>
                </a:cubicBezTo>
                <a:lnTo>
                  <a:pt x="0" y="4536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7452000" y="6093258"/>
            <a:ext cx="1692000" cy="756000"/>
            <a:chOff x="7452000" y="6108700"/>
            <a:chExt cx="1692000" cy="756000"/>
          </a:xfrm>
        </p:grpSpPr>
        <p:sp>
          <p:nvSpPr>
            <p:cNvPr id="14" name="Rectangle 13"/>
            <p:cNvSpPr/>
            <p:nvPr/>
          </p:nvSpPr>
          <p:spPr>
            <a:xfrm>
              <a:off x="7452000" y="6108700"/>
              <a:ext cx="1692000" cy="75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Education2030_Symbol_EN_RG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150" y="6115392"/>
              <a:ext cx="1320800" cy="727174"/>
            </a:xfrm>
            <a:prstGeom prst="rect">
              <a:avLst/>
            </a:prstGeom>
          </p:spPr>
        </p:pic>
      </p:grp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B3B1F522-1A4F-E09D-F58B-C85967896C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6" y="506517"/>
            <a:ext cx="1676400" cy="354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307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6001" y="0"/>
            <a:ext cx="731210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545" y="256038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/>
              <a:t>Title of presentation header here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UNESCO_Dome_Black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" y="51324"/>
            <a:ext cx="599580" cy="462038"/>
          </a:xfrm>
          <a:prstGeom prst="rect">
            <a:avLst/>
          </a:prstGeom>
        </p:spPr>
      </p:pic>
      <p:pic>
        <p:nvPicPr>
          <p:cNvPr id="29" name="Picture 28" descr="Education2030_Symbol_E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30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212724" y="792000"/>
            <a:ext cx="2520001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12724" y="3614102"/>
            <a:ext cx="2520002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2838255" y="792000"/>
            <a:ext cx="2520001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2838255" y="3614102"/>
            <a:ext cx="2520002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67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6001" y="0"/>
            <a:ext cx="731210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545" y="256038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/>
              <a:t>Title of presentation header here</a:t>
            </a:r>
            <a:endParaRPr lang="en-US" dirty="0"/>
          </a:p>
        </p:txBody>
      </p:sp>
      <p:pic>
        <p:nvPicPr>
          <p:cNvPr id="23" name="Picture 22" descr="UNESCO_Dome_Black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" y="51324"/>
            <a:ext cx="599580" cy="462038"/>
          </a:xfrm>
          <a:prstGeom prst="rect">
            <a:avLst/>
          </a:prstGeom>
        </p:spPr>
      </p:pic>
      <p:pic>
        <p:nvPicPr>
          <p:cNvPr id="24" name="Picture 23" descr="Education2030_Symbol_E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576000"/>
            <a:ext cx="9143999" cy="576000"/>
          </a:xfrm>
          <a:prstGeom prst="rect">
            <a:avLst/>
          </a:prstGeom>
          <a:solidFill>
            <a:srgbClr val="C51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756000" y="688917"/>
            <a:ext cx="8086249" cy="28813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3155056" y="1377693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3155056" y="3912877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212724" y="1377693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212724" y="3912877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6094475" y="1377693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6094475" y="3912877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000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Full Page+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213657" y="0"/>
            <a:ext cx="6854443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2870" y="256038"/>
            <a:ext cx="4168084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 dirty="0"/>
              <a:t>Title of presentation header here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212724" y="1152000"/>
            <a:ext cx="8718552" cy="51908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pic>
        <p:nvPicPr>
          <p:cNvPr id="21" name="Picture 20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576000"/>
            <a:ext cx="9143999" cy="576000"/>
          </a:xfrm>
          <a:prstGeom prst="rect">
            <a:avLst/>
          </a:prstGeom>
          <a:solidFill>
            <a:srgbClr val="C51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56000" y="688917"/>
            <a:ext cx="8086249" cy="28813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351C9194-0B83-CB76-856C-0907FC52E5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" y="230307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430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Full Page No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230283" y="0"/>
            <a:ext cx="6837817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8225" y="256038"/>
            <a:ext cx="414272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/>
              <a:t>Title of presentation header here</a:t>
            </a:r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212724" y="576000"/>
            <a:ext cx="8718552" cy="57668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cxnSp>
        <p:nvCxnSpPr>
          <p:cNvPr id="24" name="Straight Connector 23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4E7CDA9E-E6B4-395A-6647-507D535225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14464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306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492443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2EC3BEE8-2062-2343-8A3D-C366821C70CF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0890ED74-B4C3-0C40-9B85-17093A21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45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A0008D9-C6FD-4824-A2C9-CC0555A4E37A}"/>
              </a:ext>
            </a:extLst>
          </p:cNvPr>
          <p:cNvSpPr/>
          <p:nvPr userDrawn="1"/>
        </p:nvSpPr>
        <p:spPr>
          <a:xfrm>
            <a:off x="-799" y="34"/>
            <a:ext cx="9143998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2296103" y="6324870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7920389" y="6314543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9144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8250">
                <a:solidFill>
                  <a:schemeClr val="bg1"/>
                </a:solidFill>
              </a:rPr>
              <a:t>Thank you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268211" y="3610968"/>
            <a:ext cx="4607582" cy="1089940"/>
            <a:chOff x="2268209" y="2796770"/>
            <a:chExt cx="4607582" cy="1089940"/>
          </a:xfrm>
        </p:grpSpPr>
        <p:sp>
          <p:nvSpPr>
            <p:cNvPr id="14" name="TextBox 13"/>
            <p:cNvSpPr txBox="1"/>
            <p:nvPr/>
          </p:nvSpPr>
          <p:spPr>
            <a:xfrm>
              <a:off x="2268209" y="2796770"/>
              <a:ext cx="4607582" cy="2539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sz="1650"/>
                <a:t>Learn more: </a:t>
              </a:r>
              <a:r>
                <a:rPr lang="en-US" sz="1650">
                  <a:hlinkClick r:id="rId2"/>
                </a:rPr>
                <a:t>www.unesco.org/education</a:t>
              </a:r>
              <a:endParaRPr lang="en-US" sz="1650"/>
            </a:p>
          </p:txBody>
        </p:sp>
        <p:pic>
          <p:nvPicPr>
            <p:cNvPr id="15" name="Picture 14" descr="twitter-logo.ai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1555" y="3183044"/>
              <a:ext cx="746594" cy="66846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06925" y="3286546"/>
              <a:ext cx="276886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en-US" sz="1650"/>
                <a:t>@UNESCO</a:t>
              </a:r>
              <a:br>
                <a:rPr lang="en-US" sz="1650"/>
              </a:br>
              <a:endParaRPr lang="en-US" sz="1650"/>
            </a:p>
          </p:txBody>
        </p:sp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DC8F4A4-D1E9-A846-A3A5-A05C243029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373" y="6323959"/>
            <a:ext cx="772713" cy="56707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D2DDE3A-4CF3-7347-853E-2611284371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" y="4770752"/>
            <a:ext cx="1601934" cy="206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45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052000" y="0"/>
            <a:ext cx="7092000" cy="2016000"/>
          </a:xfrm>
          <a:prstGeom prst="rect">
            <a:avLst/>
          </a:prstGeom>
          <a:solidFill>
            <a:srgbClr val="C51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052000" y="0"/>
            <a:ext cx="7092000" cy="1368000"/>
          </a:xfrm>
          <a:prstGeom prst="rect">
            <a:avLst/>
          </a:prstGeom>
          <a:solidFill>
            <a:srgbClr val="0077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0" y="1368000"/>
            <a:ext cx="2052000" cy="648000"/>
          </a:xfrm>
          <a:prstGeom prst="rect">
            <a:avLst/>
          </a:prstGeom>
          <a:solidFill>
            <a:srgbClr val="0077D4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 userDrawn="1"/>
        </p:nvSpPr>
        <p:spPr>
          <a:xfrm>
            <a:off x="502326" y="647565"/>
            <a:ext cx="6379467" cy="654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kern="1200" dirty="0"/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665930" y="224026"/>
            <a:ext cx="5760000" cy="107764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7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br>
              <a:rPr lang="en-GB" dirty="0"/>
            </a:br>
            <a:r>
              <a:rPr lang="en-GB" dirty="0"/>
              <a:t>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65930" y="1464426"/>
            <a:ext cx="5760000" cy="5220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or summary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11316" y="1505701"/>
            <a:ext cx="1572684" cy="4807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rgbClr val="0077D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add Date </a:t>
            </a:r>
          </a:p>
          <a:p>
            <a:pPr lvl="0"/>
            <a:r>
              <a:rPr lang="en-GB" dirty="0"/>
              <a:t>and Author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016000"/>
            <a:ext cx="9151894" cy="4536000"/>
          </a:xfrm>
          <a:custGeom>
            <a:avLst/>
            <a:gdLst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44000 w 9144000"/>
              <a:gd name="connsiteY2" fmla="*/ 4536000 h 4536000"/>
              <a:gd name="connsiteX3" fmla="*/ 0 w 9144000"/>
              <a:gd name="connsiteY3" fmla="*/ 4536000 h 4536000"/>
              <a:gd name="connsiteX4" fmla="*/ 0 w 9144000"/>
              <a:gd name="connsiteY4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44000 w 9144000"/>
              <a:gd name="connsiteY2" fmla="*/ 4536000 h 4536000"/>
              <a:gd name="connsiteX3" fmla="*/ 7371800 w 9144000"/>
              <a:gd name="connsiteY3" fmla="*/ 4527096 h 4536000"/>
              <a:gd name="connsiteX4" fmla="*/ 0 w 9144000"/>
              <a:gd name="connsiteY4" fmla="*/ 4536000 h 4536000"/>
              <a:gd name="connsiteX5" fmla="*/ 0 w 9144000"/>
              <a:gd name="connsiteY5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44000 w 9144000"/>
              <a:gd name="connsiteY2" fmla="*/ 4536000 h 4536000"/>
              <a:gd name="connsiteX3" fmla="*/ 7454629 w 9144000"/>
              <a:gd name="connsiteY3" fmla="*/ 4527096 h 4536000"/>
              <a:gd name="connsiteX4" fmla="*/ 0 w 9144000"/>
              <a:gd name="connsiteY4" fmla="*/ 4536000 h 4536000"/>
              <a:gd name="connsiteX5" fmla="*/ 0 w 9144000"/>
              <a:gd name="connsiteY5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9144000 w 9144000"/>
              <a:gd name="connsiteY3" fmla="*/ 4536000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45958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44000"/>
              <a:gd name="connsiteY0" fmla="*/ 0 h 4536000"/>
              <a:gd name="connsiteX1" fmla="*/ 9144000 w 9144000"/>
              <a:gd name="connsiteY1" fmla="*/ 0 h 4536000"/>
              <a:gd name="connsiteX2" fmla="*/ 9138823 w 9144000"/>
              <a:gd name="connsiteY2" fmla="*/ 4023250 h 4536000"/>
              <a:gd name="connsiteX3" fmla="*/ 7452903 w 9144000"/>
              <a:gd name="connsiteY3" fmla="*/ 4030083 h 4536000"/>
              <a:gd name="connsiteX4" fmla="*/ 7454629 w 9144000"/>
              <a:gd name="connsiteY4" fmla="*/ 4527096 h 4536000"/>
              <a:gd name="connsiteX5" fmla="*/ 0 w 9144000"/>
              <a:gd name="connsiteY5" fmla="*/ 4536000 h 4536000"/>
              <a:gd name="connsiteX6" fmla="*/ 0 w 9144000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23250 h 4536000"/>
              <a:gd name="connsiteX3" fmla="*/ 7452903 w 9151894"/>
              <a:gd name="connsiteY3" fmla="*/ 4030083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23250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48834"/>
              <a:gd name="connsiteY0" fmla="*/ 0 h 4536000"/>
              <a:gd name="connsiteX1" fmla="*/ 9144000 w 9148834"/>
              <a:gd name="connsiteY1" fmla="*/ 0 h 4536000"/>
              <a:gd name="connsiteX2" fmla="*/ 9148348 w 9148834"/>
              <a:gd name="connsiteY2" fmla="*/ 4055000 h 4536000"/>
              <a:gd name="connsiteX3" fmla="*/ 7452903 w 9148834"/>
              <a:gd name="connsiteY3" fmla="*/ 4045958 h 4536000"/>
              <a:gd name="connsiteX4" fmla="*/ 7454629 w 9148834"/>
              <a:gd name="connsiteY4" fmla="*/ 4527096 h 4536000"/>
              <a:gd name="connsiteX5" fmla="*/ 0 w 9148834"/>
              <a:gd name="connsiteY5" fmla="*/ 4536000 h 4536000"/>
              <a:gd name="connsiteX6" fmla="*/ 0 w 9148834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39125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42300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  <a:gd name="connsiteX0" fmla="*/ 0 w 9170727"/>
              <a:gd name="connsiteY0" fmla="*/ 0 h 4536000"/>
              <a:gd name="connsiteX1" fmla="*/ 9144000 w 9170727"/>
              <a:gd name="connsiteY1" fmla="*/ 0 h 4536000"/>
              <a:gd name="connsiteX2" fmla="*/ 9170573 w 9170727"/>
              <a:gd name="connsiteY2" fmla="*/ 4045475 h 4536000"/>
              <a:gd name="connsiteX3" fmla="*/ 7452903 w 9170727"/>
              <a:gd name="connsiteY3" fmla="*/ 4045958 h 4536000"/>
              <a:gd name="connsiteX4" fmla="*/ 7454629 w 9170727"/>
              <a:gd name="connsiteY4" fmla="*/ 4527096 h 4536000"/>
              <a:gd name="connsiteX5" fmla="*/ 0 w 9170727"/>
              <a:gd name="connsiteY5" fmla="*/ 4536000 h 4536000"/>
              <a:gd name="connsiteX6" fmla="*/ 0 w 9170727"/>
              <a:gd name="connsiteY6" fmla="*/ 0 h 4536000"/>
              <a:gd name="connsiteX0" fmla="*/ 0 w 9151894"/>
              <a:gd name="connsiteY0" fmla="*/ 0 h 4536000"/>
              <a:gd name="connsiteX1" fmla="*/ 9144000 w 9151894"/>
              <a:gd name="connsiteY1" fmla="*/ 0 h 4536000"/>
              <a:gd name="connsiteX2" fmla="*/ 9151523 w 9151894"/>
              <a:gd name="connsiteY2" fmla="*/ 4048650 h 4536000"/>
              <a:gd name="connsiteX3" fmla="*/ 7452903 w 9151894"/>
              <a:gd name="connsiteY3" fmla="*/ 4045958 h 4536000"/>
              <a:gd name="connsiteX4" fmla="*/ 7454629 w 9151894"/>
              <a:gd name="connsiteY4" fmla="*/ 4527096 h 4536000"/>
              <a:gd name="connsiteX5" fmla="*/ 0 w 9151894"/>
              <a:gd name="connsiteY5" fmla="*/ 4536000 h 4536000"/>
              <a:gd name="connsiteX6" fmla="*/ 0 w 9151894"/>
              <a:gd name="connsiteY6" fmla="*/ 0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1894" h="4536000">
                <a:moveTo>
                  <a:pt x="0" y="0"/>
                </a:moveTo>
                <a:lnTo>
                  <a:pt x="9144000" y="0"/>
                </a:lnTo>
                <a:cubicBezTo>
                  <a:pt x="9142274" y="1341083"/>
                  <a:pt x="9154111" y="2037025"/>
                  <a:pt x="9151523" y="4048650"/>
                </a:cubicBezTo>
                <a:cubicBezTo>
                  <a:pt x="9150074" y="4054467"/>
                  <a:pt x="7452486" y="4044055"/>
                  <a:pt x="7452903" y="4045958"/>
                </a:cubicBezTo>
                <a:cubicBezTo>
                  <a:pt x="7453320" y="4047861"/>
                  <a:pt x="7454054" y="4366717"/>
                  <a:pt x="7454629" y="4527096"/>
                </a:cubicBezTo>
                <a:lnTo>
                  <a:pt x="0" y="4536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7452000" y="6093258"/>
            <a:ext cx="1692000" cy="756000"/>
            <a:chOff x="7452000" y="6108700"/>
            <a:chExt cx="1692000" cy="756000"/>
          </a:xfrm>
        </p:grpSpPr>
        <p:sp>
          <p:nvSpPr>
            <p:cNvPr id="14" name="Rectangle 13"/>
            <p:cNvSpPr/>
            <p:nvPr/>
          </p:nvSpPr>
          <p:spPr>
            <a:xfrm>
              <a:off x="7452000" y="6108700"/>
              <a:ext cx="1692000" cy="75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Education2030_Symbol_EN_RG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150" y="6115392"/>
              <a:ext cx="1320800" cy="727174"/>
            </a:xfrm>
            <a:prstGeom prst="rect">
              <a:avLst/>
            </a:prstGeom>
          </p:spPr>
        </p:pic>
      </p:grp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B3B1F522-1A4F-E09D-F58B-C85967896C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6" y="506517"/>
            <a:ext cx="1676400" cy="354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6658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221971" y="0"/>
            <a:ext cx="684613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576000"/>
            <a:ext cx="9144000" cy="5975999"/>
          </a:xfrm>
          <a:prstGeom prst="rect">
            <a:avLst/>
          </a:prstGeom>
          <a:solidFill>
            <a:srgbClr val="C5192D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48FB0D18-9F69-ACF8-AA38-01CB24374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2" y="214466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742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172095" y="0"/>
            <a:ext cx="6896006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576000"/>
            <a:ext cx="9144000" cy="5975999"/>
          </a:xfrm>
          <a:prstGeom prst="rect">
            <a:avLst/>
          </a:prstGeom>
          <a:solidFill>
            <a:srgbClr val="0077D4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7D8F01EC-6DAD-90B0-A220-E50B95866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96466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7058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14153" y="0"/>
            <a:ext cx="7053948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576000"/>
            <a:ext cx="9144000" cy="5975999"/>
          </a:xfrm>
          <a:prstGeom prst="rect">
            <a:avLst/>
          </a:prstGeom>
          <a:solidFill>
            <a:srgbClr val="95C11F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285A8B41-0D02-B22A-0283-A167D38F70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" y="230307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220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221971" y="0"/>
            <a:ext cx="684613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576000"/>
            <a:ext cx="9144000" cy="5975999"/>
          </a:xfrm>
          <a:prstGeom prst="rect">
            <a:avLst/>
          </a:prstGeom>
          <a:solidFill>
            <a:srgbClr val="C5192D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48FB0D18-9F69-ACF8-AA38-01CB24374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2" y="214466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384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205345" y="0"/>
            <a:ext cx="6862756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576000"/>
            <a:ext cx="9144000" cy="5975999"/>
          </a:xfrm>
          <a:prstGeom prst="rect">
            <a:avLst/>
          </a:prstGeom>
          <a:solidFill>
            <a:srgbClr val="F392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B37358BB-55B6-957D-9A3C-5B681AE278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8" y="190973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579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42545" y="0"/>
            <a:ext cx="7125556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5301" y="259269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 dirty="0"/>
              <a:t>Title of presentation header here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F569EA17-CF62-F31C-D033-CCC1F39F16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" y="230307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295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6001" y="0"/>
            <a:ext cx="731210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545" y="256038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/>
              <a:t>Title of presentation header here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UNESCO_Dome_Black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" y="51324"/>
            <a:ext cx="599580" cy="462038"/>
          </a:xfrm>
          <a:prstGeom prst="rect">
            <a:avLst/>
          </a:prstGeom>
        </p:spPr>
      </p:pic>
      <p:pic>
        <p:nvPicPr>
          <p:cNvPr id="22" name="Picture 21" descr="Education2030_Symbol_E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212724" y="792000"/>
            <a:ext cx="4355435" cy="55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847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6001" y="0"/>
            <a:ext cx="731210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545" y="256038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/>
              <a:t>Title of presentation header here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UNESCO_Dome_Black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" y="51324"/>
            <a:ext cx="599580" cy="462038"/>
          </a:xfrm>
          <a:prstGeom prst="rect">
            <a:avLst/>
          </a:prstGeom>
        </p:spPr>
      </p:pic>
      <p:pic>
        <p:nvPicPr>
          <p:cNvPr id="28" name="Picture 27" descr="Education2030_Symbol_E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12724" y="792000"/>
            <a:ext cx="4355435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12724" y="3614102"/>
            <a:ext cx="4355435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84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Thi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6001" y="0"/>
            <a:ext cx="731210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545" y="256038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 dirty="0"/>
              <a:t>ICT Transforming Education in Africa – KFIT Project in </a:t>
            </a:r>
            <a:r>
              <a:rPr lang="en-US" dirty="0" err="1"/>
              <a:t>Mozambiqe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UNESCO_Dome_Black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" y="51324"/>
            <a:ext cx="599580" cy="462038"/>
          </a:xfrm>
          <a:prstGeom prst="rect">
            <a:avLst/>
          </a:prstGeom>
        </p:spPr>
      </p:pic>
      <p:pic>
        <p:nvPicPr>
          <p:cNvPr id="30" name="Picture 29" descr="Education2030_Symbol_E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12726" y="792000"/>
            <a:ext cx="2880000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12725" y="3614102"/>
            <a:ext cx="2880001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</p:spTree>
    <p:extLst>
      <p:ext uri="{BB962C8B-B14F-4D97-AF65-F5344CB8AC3E}">
        <p14:creationId xmlns:p14="http://schemas.microsoft.com/office/powerpoint/2010/main" val="2251402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6001" y="0"/>
            <a:ext cx="731210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545" y="256038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/>
              <a:t>Title of presentation header here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UNESCO_Dome_Black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" y="51324"/>
            <a:ext cx="599580" cy="462038"/>
          </a:xfrm>
          <a:prstGeom prst="rect">
            <a:avLst/>
          </a:prstGeom>
        </p:spPr>
      </p:pic>
      <p:pic>
        <p:nvPicPr>
          <p:cNvPr id="29" name="Picture 28" descr="Education2030_Symbol_E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30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212724" y="792000"/>
            <a:ext cx="2520001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12724" y="3614102"/>
            <a:ext cx="2520002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2838255" y="792000"/>
            <a:ext cx="2520001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2838255" y="3614102"/>
            <a:ext cx="2520002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278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6001" y="0"/>
            <a:ext cx="731210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545" y="256038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/>
              <a:t>Title of presentation header here</a:t>
            </a:r>
            <a:endParaRPr lang="en-US" dirty="0"/>
          </a:p>
        </p:txBody>
      </p:sp>
      <p:pic>
        <p:nvPicPr>
          <p:cNvPr id="23" name="Picture 22" descr="UNESCO_Dome_Black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" y="51324"/>
            <a:ext cx="599580" cy="462038"/>
          </a:xfrm>
          <a:prstGeom prst="rect">
            <a:avLst/>
          </a:prstGeom>
        </p:spPr>
      </p:pic>
      <p:pic>
        <p:nvPicPr>
          <p:cNvPr id="24" name="Picture 23" descr="Education2030_Symbol_E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576000"/>
            <a:ext cx="9143999" cy="576000"/>
          </a:xfrm>
          <a:prstGeom prst="rect">
            <a:avLst/>
          </a:prstGeom>
          <a:solidFill>
            <a:srgbClr val="C51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756000" y="688917"/>
            <a:ext cx="8086249" cy="28813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3155056" y="1377693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3155056" y="3912877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212724" y="1377693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212724" y="3912877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6094475" y="1377693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6094475" y="3912877"/>
            <a:ext cx="2836800" cy="243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36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</a:t>
            </a:r>
            <a:br>
              <a:rPr lang="en-US" dirty="0"/>
            </a:br>
            <a:r>
              <a:rPr lang="en-US" dirty="0"/>
              <a:t>to insert picture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640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Full Page+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213657" y="0"/>
            <a:ext cx="6854443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2870" y="256038"/>
            <a:ext cx="4168084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 dirty="0"/>
              <a:t>Title of presentation header here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212724" y="1152000"/>
            <a:ext cx="8718552" cy="51908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pic>
        <p:nvPicPr>
          <p:cNvPr id="21" name="Picture 20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576000"/>
            <a:ext cx="9143999" cy="576000"/>
          </a:xfrm>
          <a:prstGeom prst="rect">
            <a:avLst/>
          </a:prstGeom>
          <a:solidFill>
            <a:srgbClr val="C51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756000" y="688917"/>
            <a:ext cx="8086249" cy="28813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351C9194-0B83-CB76-856C-0907FC52E5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" y="230307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8364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Full Page No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230283" y="0"/>
            <a:ext cx="6837817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8225" y="256038"/>
            <a:ext cx="414272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/>
              <a:t>Title of presentation header here</a:t>
            </a:r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212724" y="576000"/>
            <a:ext cx="8718552" cy="57668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cxnSp>
        <p:nvCxnSpPr>
          <p:cNvPr id="24" name="Straight Connector 23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4E7CDA9E-E6B4-395A-6647-507D535225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14464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424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492443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2EC3BEE8-2062-2343-8A3D-C366821C70CF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0890ED74-B4C3-0C40-9B85-17093A213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8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172095" y="0"/>
            <a:ext cx="6896006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576000"/>
            <a:ext cx="9144000" cy="5975999"/>
          </a:xfrm>
          <a:prstGeom prst="rect">
            <a:avLst/>
          </a:prstGeom>
          <a:solidFill>
            <a:srgbClr val="0077D4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7D8F01EC-6DAD-90B0-A220-E50B95866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96466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71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8210" y="1183455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63579"/>
      </p:ext>
    </p:extLst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A0008D9-C6FD-4824-A2C9-CC0555A4E37A}"/>
              </a:ext>
            </a:extLst>
          </p:cNvPr>
          <p:cNvSpPr/>
          <p:nvPr userDrawn="1"/>
        </p:nvSpPr>
        <p:spPr>
          <a:xfrm>
            <a:off x="-799" y="34"/>
            <a:ext cx="9143998" cy="3335383"/>
          </a:xfrm>
          <a:prstGeom prst="rect">
            <a:avLst/>
          </a:prstGeom>
          <a:gradFill flip="none" rotWithShape="1">
            <a:gsLst>
              <a:gs pos="0">
                <a:srgbClr val="004983"/>
              </a:gs>
              <a:gs pos="100000">
                <a:srgbClr val="0077D4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aseline="-25000">
              <a:ln>
                <a:solidFill>
                  <a:srgbClr val="363636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A9EBAC2D-9312-4A68-8BB3-1DB25802C369}"/>
              </a:ext>
            </a:extLst>
          </p:cNvPr>
          <p:cNvCxnSpPr/>
          <p:nvPr userDrawn="1"/>
        </p:nvCxnSpPr>
        <p:spPr>
          <a:xfrm>
            <a:off x="2296103" y="6324870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6A0B8AAE-2554-4F6F-AB8C-76934783612C}"/>
              </a:ext>
            </a:extLst>
          </p:cNvPr>
          <p:cNvCxnSpPr/>
          <p:nvPr userDrawn="1"/>
        </p:nvCxnSpPr>
        <p:spPr>
          <a:xfrm>
            <a:off x="7920389" y="6314543"/>
            <a:ext cx="0" cy="538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 userDrawn="1"/>
        </p:nvSpPr>
        <p:spPr>
          <a:xfrm>
            <a:off x="0" y="1065816"/>
            <a:ext cx="9144000" cy="1672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GB" sz="8250">
                <a:solidFill>
                  <a:schemeClr val="bg1"/>
                </a:solidFill>
              </a:rPr>
              <a:t>Thank you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268211" y="3610968"/>
            <a:ext cx="4607582" cy="1089940"/>
            <a:chOff x="2268209" y="2796770"/>
            <a:chExt cx="4607582" cy="1089940"/>
          </a:xfrm>
        </p:grpSpPr>
        <p:sp>
          <p:nvSpPr>
            <p:cNvPr id="14" name="TextBox 13"/>
            <p:cNvSpPr txBox="1"/>
            <p:nvPr/>
          </p:nvSpPr>
          <p:spPr>
            <a:xfrm>
              <a:off x="2268209" y="2796770"/>
              <a:ext cx="4607582" cy="2539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spcAft>
                  <a:spcPts val="900"/>
                </a:spcAft>
              </a:pPr>
              <a:r>
                <a:rPr lang="en-US" sz="1650"/>
                <a:t>Learn more: </a:t>
              </a:r>
              <a:r>
                <a:rPr lang="en-US" sz="1650">
                  <a:hlinkClick r:id="rId2"/>
                </a:rPr>
                <a:t>www.unesco.org/education</a:t>
              </a:r>
              <a:endParaRPr lang="en-US" sz="1650"/>
            </a:p>
          </p:txBody>
        </p:sp>
        <p:pic>
          <p:nvPicPr>
            <p:cNvPr id="15" name="Picture 14" descr="twitter-logo.ai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1555" y="3183044"/>
              <a:ext cx="746594" cy="66846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06925" y="3286546"/>
              <a:ext cx="276886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en-US" sz="1650"/>
                <a:t>@UNESCO</a:t>
              </a:r>
              <a:br>
                <a:rPr lang="en-US" sz="1650"/>
              </a:br>
              <a:endParaRPr lang="en-US" sz="1650"/>
            </a:p>
          </p:txBody>
        </p:sp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DC8F4A4-D1E9-A846-A3A5-A05C243029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373" y="6323959"/>
            <a:ext cx="772713" cy="56707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D2DDE3A-4CF3-7347-853E-2611284371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" y="4770752"/>
            <a:ext cx="1601934" cy="206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14153" y="0"/>
            <a:ext cx="7053948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576000"/>
            <a:ext cx="9144000" cy="5975999"/>
          </a:xfrm>
          <a:prstGeom prst="rect">
            <a:avLst/>
          </a:prstGeom>
          <a:solidFill>
            <a:srgbClr val="95C11F">
              <a:alpha val="1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285A8B41-0D02-B22A-0283-A167D38F70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" y="230307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452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205345" y="0"/>
            <a:ext cx="6862756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576000"/>
            <a:ext cx="9144000" cy="5975999"/>
          </a:xfrm>
          <a:prstGeom prst="rect">
            <a:avLst/>
          </a:prstGeom>
          <a:solidFill>
            <a:srgbClr val="F3920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B37358BB-55B6-957D-9A3C-5B681AE278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8" y="190973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6311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42545" y="0"/>
            <a:ext cx="7125556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5301" y="259269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 dirty="0"/>
              <a:t>Title of presentation header here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Education2030_Symbol_EN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F569EA17-CF62-F31C-D033-CCC1F39F16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" y="230307"/>
            <a:ext cx="864583" cy="183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28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6001" y="0"/>
            <a:ext cx="731210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545" y="256038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/>
              <a:t>Title of presentation header here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UNESCO_Dome_Black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" y="51324"/>
            <a:ext cx="599580" cy="462038"/>
          </a:xfrm>
          <a:prstGeom prst="rect">
            <a:avLst/>
          </a:prstGeom>
        </p:spPr>
      </p:pic>
      <p:pic>
        <p:nvPicPr>
          <p:cNvPr id="22" name="Picture 21" descr="Education2030_Symbol_E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212724" y="792000"/>
            <a:ext cx="4355435" cy="55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198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6001" y="0"/>
            <a:ext cx="731210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545" y="256038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/>
              <a:t>Title of presentation header here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UNESCO_Dome_Black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" y="51324"/>
            <a:ext cx="599580" cy="462038"/>
          </a:xfrm>
          <a:prstGeom prst="rect">
            <a:avLst/>
          </a:prstGeom>
        </p:spPr>
      </p:pic>
      <p:pic>
        <p:nvPicPr>
          <p:cNvPr id="28" name="Picture 27" descr="Education2030_Symbol_E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12724" y="792000"/>
            <a:ext cx="4355435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12724" y="3614102"/>
            <a:ext cx="4355435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48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Thi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756000" cy="57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6001" y="0"/>
            <a:ext cx="7312100" cy="576000"/>
          </a:xfrm>
          <a:prstGeom prst="rect">
            <a:avLst/>
          </a:prstGeom>
          <a:solidFill>
            <a:srgbClr val="0077D4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76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701932" y="6552000"/>
            <a:ext cx="215268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10F0A8F1-E86D-CA41-91D4-7B4FFCE5BA4C}" type="slidenum">
              <a:rPr lang="en-US" sz="900" smtClean="0">
                <a:solidFill>
                  <a:srgbClr val="C5192D"/>
                </a:solidFill>
              </a:rPr>
              <a:t>‹#›</a:t>
            </a:fld>
            <a:endParaRPr lang="en-US" sz="900" dirty="0">
              <a:solidFill>
                <a:srgbClr val="C5192D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599525" y="6667500"/>
            <a:ext cx="0" cy="101600"/>
          </a:xfrm>
          <a:prstGeom prst="line">
            <a:avLst/>
          </a:prstGeom>
          <a:ln w="1270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2545" y="256038"/>
            <a:ext cx="4588409" cy="27101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77D4">
                    <a:alpha val="60000"/>
                  </a:srgbClr>
                </a:solidFill>
              </a:defRPr>
            </a:lvl1pPr>
          </a:lstStyle>
          <a:p>
            <a:r>
              <a:rPr lang="en-US" dirty="0"/>
              <a:t>ICT Transforming Education in Africa – KFIT Project in </a:t>
            </a:r>
            <a:r>
              <a:rPr lang="en-US" dirty="0" err="1"/>
              <a:t>Mozambiqe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1" y="576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UNESCO_Dome_Black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0" y="51324"/>
            <a:ext cx="599580" cy="462038"/>
          </a:xfrm>
          <a:prstGeom prst="rect">
            <a:avLst/>
          </a:prstGeom>
        </p:spPr>
      </p:pic>
      <p:pic>
        <p:nvPicPr>
          <p:cNvPr id="30" name="Picture 29" descr="Education2030_Symbol_EN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3" y="52320"/>
            <a:ext cx="836202" cy="460376"/>
          </a:xfrm>
          <a:prstGeom prst="rect">
            <a:avLst/>
          </a:prstGeom>
        </p:spPr>
      </p:pic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12726" y="792000"/>
            <a:ext cx="2880000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12725" y="3614102"/>
            <a:ext cx="2880001" cy="27218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720000" rIns="0" bIns="0" anchor="t" anchorCtr="0"/>
          <a:lstStyle>
            <a:lvl1pPr marL="0" indent="0" algn="ctr">
              <a:buFontTx/>
              <a:buNone/>
              <a:defRPr sz="1600" baseline="0"/>
            </a:lvl1pPr>
          </a:lstStyle>
          <a:p>
            <a:r>
              <a:rPr lang="en-US" dirty="0"/>
              <a:t>Click icon or drag image to insert picture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1" y="6552000"/>
            <a:ext cx="9143999" cy="0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2063258" y="6552000"/>
            <a:ext cx="0" cy="339803"/>
          </a:xfrm>
          <a:prstGeom prst="line">
            <a:avLst/>
          </a:prstGeom>
          <a:ln w="6350">
            <a:solidFill>
              <a:srgbClr val="0077D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" y="6552000"/>
            <a:ext cx="2052000" cy="30072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sz="900" dirty="0">
                <a:solidFill>
                  <a:srgbClr val="C5192D"/>
                </a:solidFill>
              </a:rPr>
              <a:t>UNESCO EDUCATION SECTOR</a:t>
            </a:r>
          </a:p>
        </p:txBody>
      </p:sp>
    </p:spTree>
    <p:extLst>
      <p:ext uri="{BB962C8B-B14F-4D97-AF65-F5344CB8AC3E}">
        <p14:creationId xmlns:p14="http://schemas.microsoft.com/office/powerpoint/2010/main" val="163418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06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7" r:id="rId3"/>
    <p:sldLayoutId id="2147483668" r:id="rId4"/>
    <p:sldLayoutId id="2147483669" r:id="rId5"/>
    <p:sldLayoutId id="2147483658" r:id="rId6"/>
    <p:sldLayoutId id="2147483661" r:id="rId7"/>
    <p:sldLayoutId id="2147483662" r:id="rId8"/>
    <p:sldLayoutId id="2147483663" r:id="rId9"/>
    <p:sldLayoutId id="2147483664" r:id="rId10"/>
    <p:sldLayoutId id="2147483666" r:id="rId11"/>
    <p:sldLayoutId id="2147483667" r:id="rId12"/>
    <p:sldLayoutId id="2147483660" r:id="rId13"/>
    <p:sldLayoutId id="2147483670" r:id="rId14"/>
    <p:sldLayoutId id="2147483672" r:id="rId1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23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.pagano@unesco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gl.Urassa@unesco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6639" y="306000"/>
            <a:ext cx="6525491" cy="842530"/>
          </a:xfrm>
        </p:spPr>
        <p:txBody>
          <a:bodyPr/>
          <a:lstStyle/>
          <a:p>
            <a:pPr algn="ctr"/>
            <a:r>
              <a:rPr lang="en-US" sz="2000" dirty="0"/>
              <a:t>Overview of the  UNESCO-Korean Funds-in-Trust Phase III (KFIT III) Project “ICT Transforming Education in Africa”, </a:t>
            </a:r>
            <a:r>
              <a:rPr lang="en-US" sz="2000" b="1" dirty="0"/>
              <a:t>Tanzania</a:t>
            </a:r>
            <a:r>
              <a:rPr lang="en-US" sz="20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6639" y="1464426"/>
            <a:ext cx="6169291" cy="522039"/>
          </a:xfrm>
        </p:spPr>
        <p:txBody>
          <a:bodyPr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 Learning Africa, Julius Nyerere International Convention Centre,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Dar es Salaam, Tanzania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316" y="1447510"/>
            <a:ext cx="1572684" cy="480764"/>
          </a:xfrm>
        </p:spPr>
        <p:txBody>
          <a:bodyPr/>
          <a:lstStyle/>
          <a:p>
            <a:r>
              <a:rPr lang="en-US" sz="1600" dirty="0"/>
              <a:t>9 May 2025</a:t>
            </a:r>
          </a:p>
        </p:txBody>
      </p:sp>
      <p:pic>
        <p:nvPicPr>
          <p:cNvPr id="8" name="Picture Placeholder 7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21343C56-09A7-EA18-AD2F-CE9CDC11289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2832" b="12832"/>
          <a:stretch>
            <a:fillRect/>
          </a:stretch>
        </p:blipFill>
        <p:spPr>
          <a:xfrm>
            <a:off x="0" y="2016000"/>
            <a:ext cx="9151894" cy="4536000"/>
          </a:xfrm>
        </p:spPr>
      </p:pic>
    </p:spTree>
    <p:extLst>
      <p:ext uri="{BB962C8B-B14F-4D97-AF65-F5344CB8AC3E}">
        <p14:creationId xmlns:p14="http://schemas.microsoft.com/office/powerpoint/2010/main" val="187345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E9121-3276-543E-54AC-1D15A3B4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2545" y="135468"/>
            <a:ext cx="6677455" cy="391584"/>
          </a:xfrm>
        </p:spPr>
        <p:txBody>
          <a:bodyPr/>
          <a:lstStyle/>
          <a:p>
            <a:pPr algn="ctr"/>
            <a:r>
              <a:rPr lang="en-US" sz="2000" dirty="0"/>
              <a:t>Overview</a:t>
            </a:r>
          </a:p>
        </p:txBody>
      </p:sp>
      <p:pic>
        <p:nvPicPr>
          <p:cNvPr id="4" name="Picture Placeholder 4" descr="A group of people in a computer lab&#10;&#10;AI-generated content may be incorrect.">
            <a:extLst>
              <a:ext uri="{FF2B5EF4-FFF2-40B4-BE49-F238E27FC236}">
                <a16:creationId xmlns:a16="http://schemas.microsoft.com/office/drawing/2014/main" id="{0BAE274F-A105-A248-B6B3-418C07CBD3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3807" t="16562" r="23807" b="14795"/>
          <a:stretch/>
        </p:blipFill>
        <p:spPr>
          <a:xfrm>
            <a:off x="1" y="1312333"/>
            <a:ext cx="5039896" cy="4402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A82AF3-580E-D851-C0CE-BE255F6609D1}"/>
              </a:ext>
            </a:extLst>
          </p:cNvPr>
          <p:cNvSpPr txBox="1"/>
          <p:nvPr/>
        </p:nvSpPr>
        <p:spPr>
          <a:xfrm>
            <a:off x="5039897" y="1143112"/>
            <a:ext cx="4018379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project aims </a:t>
            </a:r>
            <a:r>
              <a:rPr lang="en-US" sz="2000" b="1" dirty="0"/>
              <a:t>to harness ICT for education to foster human and social development in African countries.</a:t>
            </a:r>
          </a:p>
          <a:p>
            <a:pPr marL="800100" lvl="1" indent="-342900" algn="just" fontAlgn="base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212121"/>
                </a:solidFill>
                <a:latin typeface="Inter"/>
              </a:rPr>
              <a:t>Supports systemwide change to ensure learners in beneficiary countries have </a:t>
            </a:r>
            <a:r>
              <a:rPr lang="en-GB" sz="2000" b="1" dirty="0">
                <a:solidFill>
                  <a:srgbClr val="212121"/>
                </a:solidFill>
                <a:latin typeface="Inter"/>
              </a:rPr>
              <a:t>uninterrupted access to quality education.</a:t>
            </a:r>
            <a:r>
              <a:rPr lang="en-GB" sz="2000" dirty="0">
                <a:solidFill>
                  <a:srgbClr val="212121"/>
                </a:solidFill>
                <a:latin typeface="Inter"/>
              </a:rPr>
              <a:t> </a:t>
            </a:r>
          </a:p>
          <a:p>
            <a:pPr marL="800100" lvl="1" indent="-342900" algn="just" fontAlgn="base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212121"/>
                </a:solidFill>
                <a:latin typeface="Inter"/>
              </a:rPr>
              <a:t>Empowers both teachers and students with </a:t>
            </a:r>
            <a:r>
              <a:rPr lang="en-GB" sz="2000" b="1" dirty="0">
                <a:solidFill>
                  <a:srgbClr val="212121"/>
                </a:solidFill>
                <a:latin typeface="Inter"/>
              </a:rPr>
              <a:t>digital skills</a:t>
            </a:r>
          </a:p>
          <a:p>
            <a:pPr marL="800100" lvl="1" indent="-342900" algn="just" fontAlgn="base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212121"/>
                </a:solidFill>
                <a:latin typeface="Inter"/>
              </a:rPr>
              <a:t>Fosters a supportive </a:t>
            </a:r>
            <a:r>
              <a:rPr lang="en-GB" sz="2000" b="1" dirty="0">
                <a:solidFill>
                  <a:srgbClr val="212121"/>
                </a:solidFill>
                <a:latin typeface="Inter"/>
              </a:rPr>
              <a:t>policy landscape </a:t>
            </a:r>
            <a:r>
              <a:rPr lang="en-US" sz="2000" dirty="0">
                <a:solidFill>
                  <a:srgbClr val="212121"/>
                </a:solidFill>
                <a:latin typeface="Inter"/>
              </a:rPr>
              <a:t>to integrate technology into education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205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84B29A-1359-E429-3CB9-251D3F28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 header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4CACC-D499-AC69-DEA3-78FF7E6C4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4E39E3-8B81-B3EC-597C-0A47AB5661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The first two phases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05E6F12-8178-4C69-F9CD-28FE516C4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197466"/>
              </p:ext>
            </p:extLst>
          </p:nvPr>
        </p:nvGraphicFramePr>
        <p:xfrm>
          <a:off x="321734" y="1138922"/>
          <a:ext cx="8520516" cy="5312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0172">
                  <a:extLst>
                    <a:ext uri="{9D8B030D-6E8A-4147-A177-3AD203B41FA5}">
                      <a16:colId xmlns:a16="http://schemas.microsoft.com/office/drawing/2014/main" val="3521541605"/>
                    </a:ext>
                  </a:extLst>
                </a:gridCol>
                <a:gridCol w="2840172">
                  <a:extLst>
                    <a:ext uri="{9D8B030D-6E8A-4147-A177-3AD203B41FA5}">
                      <a16:colId xmlns:a16="http://schemas.microsoft.com/office/drawing/2014/main" val="1592612399"/>
                    </a:ext>
                  </a:extLst>
                </a:gridCol>
                <a:gridCol w="2840172">
                  <a:extLst>
                    <a:ext uri="{9D8B030D-6E8A-4147-A177-3AD203B41FA5}">
                      <a16:colId xmlns:a16="http://schemas.microsoft.com/office/drawing/2014/main" val="3450999737"/>
                    </a:ext>
                  </a:extLst>
                </a:gridCol>
              </a:tblGrid>
              <a:tr h="76430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Phase I</a:t>
                      </a:r>
                      <a:endParaRPr lang="fr-FR" sz="2000" dirty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Phase II</a:t>
                      </a:r>
                      <a:endParaRPr lang="fr-FR" sz="2000" dirty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Phase III</a:t>
                      </a: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758339"/>
                  </a:ext>
                </a:extLst>
              </a:tr>
              <a:tr h="4428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2016-2019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2020-2023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2024 - 2027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997905"/>
                  </a:ext>
                </a:extLst>
              </a:tr>
              <a:tr h="764303">
                <a:tc>
                  <a:txBody>
                    <a:bodyPr/>
                    <a:lstStyle/>
                    <a:p>
                      <a:r>
                        <a:rPr lang="en-US" sz="2000" dirty="0"/>
                        <a:t>Mozambique,</a:t>
                      </a:r>
                      <a:r>
                        <a:rPr lang="en-US" sz="2000" baseline="0" dirty="0"/>
                        <a:t> Rwanda, Zimbabwe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Côte d’Ivoire, Ghana, </a:t>
                      </a:r>
                      <a:r>
                        <a:rPr lang="fr-FR" sz="2000" dirty="0" err="1"/>
                        <a:t>Senegal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Namibia, Uganda and Tanzania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57824"/>
                  </a:ext>
                </a:extLst>
              </a:tr>
              <a:tr h="334126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E-school</a:t>
                      </a:r>
                      <a:r>
                        <a:rPr lang="en-US" sz="2000" baseline="0" dirty="0"/>
                        <a:t>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Open and distance learning for teacher training and higher education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ICT policy development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/>
                        <a:t>Pedagogical</a:t>
                      </a:r>
                      <a:r>
                        <a:rPr lang="en-US" sz="2000" baseline="0" dirty="0"/>
                        <a:t> transformation at school level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/>
                        <a:t>ICT Competency Framework for teachers and training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/>
                        <a:t>ICT policy development</a:t>
                      </a:r>
                      <a:endParaRPr lang="fr-F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0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/>
                        <a:t>Teacher and students' capacities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/>
                        <a:t>ICT policy development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/>
                        <a:t>ICT Competency Framework for teachers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/>
                        <a:t>E learning platforms </a:t>
                      </a:r>
                      <a:endParaRPr lang="fr-F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659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605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5176D5-1DD6-0153-5F47-366291A0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presentation header here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24D214-0F72-5D23-479A-967A7E754E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Examples of activities and project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7C2B5-56A1-B162-1F0F-4B577F1BA6B8}"/>
              </a:ext>
            </a:extLst>
          </p:cNvPr>
          <p:cNvSpPr txBox="1"/>
          <p:nvPr/>
        </p:nvSpPr>
        <p:spPr>
          <a:xfrm>
            <a:off x="756000" y="1810327"/>
            <a:ext cx="323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ICT in education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87D10-1355-9D35-175B-0261F99F5E61}"/>
              </a:ext>
            </a:extLst>
          </p:cNvPr>
          <p:cNvSpPr txBox="1"/>
          <p:nvPr/>
        </p:nvSpPr>
        <p:spPr>
          <a:xfrm>
            <a:off x="3337564" y="2371688"/>
            <a:ext cx="455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ICT Competency Frameworks for Teachers</a:t>
            </a:r>
            <a:endParaRPr lang="en-US" b="1" dirty="0">
              <a:solidFill>
                <a:schemeClr val="tx2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66700-9966-F37D-9C6B-F9EDE1481944}"/>
              </a:ext>
            </a:extLst>
          </p:cNvPr>
          <p:cNvSpPr txBox="1"/>
          <p:nvPr/>
        </p:nvSpPr>
        <p:spPr>
          <a:xfrm>
            <a:off x="4496728" y="1556696"/>
            <a:ext cx="455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Training </a:t>
            </a:r>
            <a:r>
              <a:rPr lang="en-US" sz="1800" b="1" dirty="0" err="1">
                <a:solidFill>
                  <a:schemeClr val="accent2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programmes</a:t>
            </a:r>
            <a:r>
              <a:rPr lang="en-US" sz="1800" b="1" dirty="0">
                <a:solidFill>
                  <a:schemeClr val="accent2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on digital skills</a:t>
            </a:r>
            <a:endParaRPr lang="en-US" b="1" dirty="0">
              <a:solidFill>
                <a:schemeClr val="accent2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0313A-6005-C141-EDF4-2EEA59F58D06}"/>
              </a:ext>
            </a:extLst>
          </p:cNvPr>
          <p:cNvSpPr txBox="1"/>
          <p:nvPr/>
        </p:nvSpPr>
        <p:spPr>
          <a:xfrm>
            <a:off x="1017611" y="3574291"/>
            <a:ext cx="455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STEM self-assessment platforms</a:t>
            </a:r>
            <a:endParaRPr lang="en-US" b="1" dirty="0">
              <a:solidFill>
                <a:schemeClr val="accent6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0AA09-F5F5-54D3-3E5E-85A24316FF08}"/>
              </a:ext>
            </a:extLst>
          </p:cNvPr>
          <p:cNvSpPr txBox="1"/>
          <p:nvPr/>
        </p:nvSpPr>
        <p:spPr>
          <a:xfrm>
            <a:off x="3783958" y="5518445"/>
            <a:ext cx="5058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ICT-enhanced teaching and learning scenarios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E77D8C-4163-D499-7770-A11846E22E79}"/>
              </a:ext>
            </a:extLst>
          </p:cNvPr>
          <p:cNvSpPr txBox="1"/>
          <p:nvPr/>
        </p:nvSpPr>
        <p:spPr>
          <a:xfrm>
            <a:off x="1647358" y="5116638"/>
            <a:ext cx="455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OER platforms</a:t>
            </a:r>
            <a:endParaRPr lang="en-US" b="1" dirty="0">
              <a:solidFill>
                <a:schemeClr val="accent4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CF83D-B7DA-0938-0D71-129257F63A8B}"/>
              </a:ext>
            </a:extLst>
          </p:cNvPr>
          <p:cNvSpPr txBox="1"/>
          <p:nvPr/>
        </p:nvSpPr>
        <p:spPr>
          <a:xfrm>
            <a:off x="4444358" y="4241885"/>
            <a:ext cx="455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E-assessment platforms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B0ED6-7B80-1D66-2C26-EB92E57D2235}"/>
              </a:ext>
            </a:extLst>
          </p:cNvPr>
          <p:cNvSpPr txBox="1"/>
          <p:nvPr/>
        </p:nvSpPr>
        <p:spPr>
          <a:xfrm>
            <a:off x="4892266" y="3232400"/>
            <a:ext cx="455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Campaigns on STEM and IT for girls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ABE435-E2D2-13FE-E192-7069CCE9BB1C}"/>
              </a:ext>
            </a:extLst>
          </p:cNvPr>
          <p:cNvSpPr txBox="1"/>
          <p:nvPr/>
        </p:nvSpPr>
        <p:spPr>
          <a:xfrm>
            <a:off x="97908" y="5899116"/>
            <a:ext cx="455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Testing of ICTs for inclusion</a:t>
            </a:r>
            <a:endParaRPr lang="en-US" b="1" dirty="0">
              <a:solidFill>
                <a:schemeClr val="accent6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3D916A-01FC-56B0-7D8E-16E0EAB2EECF}"/>
              </a:ext>
            </a:extLst>
          </p:cNvPr>
          <p:cNvSpPr txBox="1"/>
          <p:nvPr/>
        </p:nvSpPr>
        <p:spPr>
          <a:xfrm>
            <a:off x="149351" y="4155468"/>
            <a:ext cx="4550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Strengthening of national coordination mechanisms for ICT in education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F4761A-F2BA-5B84-199C-F9840E1E672C}"/>
              </a:ext>
            </a:extLst>
          </p:cNvPr>
          <p:cNvSpPr txBox="1"/>
          <p:nvPr/>
        </p:nvSpPr>
        <p:spPr>
          <a:xfrm>
            <a:off x="248833" y="2729266"/>
            <a:ext cx="455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accent4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ODeL</a:t>
            </a:r>
            <a:r>
              <a:rPr lang="en-US" sz="1800" b="1" dirty="0">
                <a:solidFill>
                  <a:schemeClr val="accent4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sz="1800" b="1" dirty="0" err="1">
                <a:solidFill>
                  <a:schemeClr val="accent4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programmes</a:t>
            </a:r>
            <a:endParaRPr lang="en-US" b="1" dirty="0">
              <a:solidFill>
                <a:schemeClr val="accent4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52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98C29-A1EF-0A57-FF00-8732D3533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14FB28F-9800-C256-5119-72E6E848C8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r>
              <a:rPr lang="en-US" dirty="0"/>
              <a:t>KFIT III in Tanzania </a:t>
            </a:r>
          </a:p>
        </p:txBody>
      </p:sp>
    </p:spTree>
    <p:extLst>
      <p:ext uri="{BB962C8B-B14F-4D97-AF65-F5344CB8AC3E}">
        <p14:creationId xmlns:p14="http://schemas.microsoft.com/office/powerpoint/2010/main" val="393042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row: Right 16">
            <a:extLst>
              <a:ext uri="{FF2B5EF4-FFF2-40B4-BE49-F238E27FC236}">
                <a16:creationId xmlns:a16="http://schemas.microsoft.com/office/drawing/2014/main" id="{B68CDEF4-54E7-52F3-5A0D-CFA4058C29F3}"/>
              </a:ext>
            </a:extLst>
          </p:cNvPr>
          <p:cNvSpPr/>
          <p:nvPr/>
        </p:nvSpPr>
        <p:spPr>
          <a:xfrm>
            <a:off x="491066" y="1515912"/>
            <a:ext cx="4868333" cy="12344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75022" marR="0" lvl="0" indent="-175022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5985" algn="l"/>
              </a:tabLst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  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Teachers effectively use approved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digital learning e-platform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, including a repository of curriculum-</a:t>
            </a:r>
            <a:r>
              <a:rPr kumimoji="0" lang="en-US" sz="1700" b="0" i="0" u="none" strike="noStrike" kern="0" cap="none" spc="-16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aligned</a:t>
            </a:r>
            <a:r>
              <a:rPr kumimoji="0" lang="en-US" sz="17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digital teaching</a:t>
            </a:r>
            <a:r>
              <a:rPr kumimoji="0" lang="en-US" sz="17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lang="en-US" sz="1700" kern="0" dirty="0">
                <a:solidFill>
                  <a:prstClr val="black"/>
                </a:solidFill>
                <a:latin typeface="Aptos" panose="02110004020202020204"/>
                <a:ea typeface="Calibri" panose="020F0502020204030204" pitchFamily="34" charset="0"/>
              </a:rPr>
              <a:t>&amp;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learning</a:t>
            </a:r>
            <a:r>
              <a:rPr kumimoji="0" lang="en-US" sz="17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resources.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EE8D1B0-79EE-B8A0-AFA3-CD0B322B0CD3}"/>
              </a:ext>
            </a:extLst>
          </p:cNvPr>
          <p:cNvSpPr/>
          <p:nvPr/>
        </p:nvSpPr>
        <p:spPr>
          <a:xfrm>
            <a:off x="491066" y="2832807"/>
            <a:ext cx="4868333" cy="11990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75022" marR="0" lvl="0" indent="-175022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5985" algn="l"/>
              </a:tabLst>
              <a:defRPr/>
            </a:pPr>
            <a:r>
              <a:rPr kumimoji="0" lang="en-US" sz="127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  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Teachers</a:t>
            </a:r>
            <a:r>
              <a:rPr kumimoji="0" lang="en-US" sz="19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have</a:t>
            </a:r>
            <a:r>
              <a:rPr kumimoji="0" lang="en-US" sz="1900" b="0" i="0" u="none" strike="noStrike" kern="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improved</a:t>
            </a:r>
            <a:r>
              <a:rPr kumimoji="0" lang="en-US" sz="1900" b="0" i="0" u="none" strike="noStrike" kern="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their</a:t>
            </a:r>
            <a:r>
              <a:rPr kumimoji="0" lang="en-US" sz="1900" b="0" i="0" u="none" strike="noStrike" kern="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capacities</a:t>
            </a:r>
            <a:r>
              <a:rPr kumimoji="0" lang="en-US" sz="1900" b="0" i="0" u="none" strike="noStrike" kern="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develop &amp; use</a:t>
            </a:r>
            <a:r>
              <a:rPr kumimoji="0" lang="en-US" sz="19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digital</a:t>
            </a:r>
            <a:r>
              <a:rPr kumimoji="0" lang="en-US" sz="1900" b="0" i="0" u="none" strike="noStrike" kern="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teaching</a:t>
            </a:r>
            <a:r>
              <a:rPr kumimoji="0" lang="en-US" sz="1900" b="0" i="0" u="none" strike="noStrike" kern="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lang="en-US" sz="1900" kern="0" dirty="0">
                <a:solidFill>
                  <a:prstClr val="black"/>
                </a:solidFill>
                <a:latin typeface="Aptos" panose="02110004020202020204"/>
                <a:ea typeface="Calibri" panose="020F0502020204030204" pitchFamily="34" charset="0"/>
              </a:rPr>
              <a:t>&amp;</a:t>
            </a:r>
            <a:r>
              <a:rPr kumimoji="0" lang="en-US" sz="1900" b="0" i="0" u="none" strike="noStrike" kern="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learning</a:t>
            </a:r>
            <a:r>
              <a:rPr kumimoji="0" lang="en-US" sz="1900" b="0" i="0" u="none" strike="noStrike" kern="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materials</a:t>
            </a:r>
            <a:r>
              <a:rPr kumimoji="0" lang="en-US" sz="1900" b="0" i="0" u="none" strike="noStrike" kern="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in</a:t>
            </a:r>
            <a:r>
              <a:rPr kumimoji="0" lang="en-US" sz="1900" b="0" i="0" u="none" strike="noStrike" kern="0" cap="none" spc="-16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teaching</a:t>
            </a:r>
            <a:r>
              <a:rPr kumimoji="0" lang="en-US" sz="1900" b="0" i="0" u="none" strike="noStrike" kern="0" cap="none" spc="-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and learning</a:t>
            </a:r>
            <a:r>
              <a:rPr kumimoji="0" lang="en-US" sz="1900" b="0" i="0" u="none" strike="noStrike" kern="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Calibri" panose="020F0502020204030204" pitchFamily="34" charset="0"/>
                <a:cs typeface="+mn-cs"/>
              </a:rPr>
              <a:t>practices.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45FFBAC-C9EA-3D8A-32B1-1828FDEEFD6B}"/>
              </a:ext>
            </a:extLst>
          </p:cNvPr>
          <p:cNvSpPr/>
          <p:nvPr/>
        </p:nvSpPr>
        <p:spPr>
          <a:xfrm>
            <a:off x="491066" y="4192743"/>
            <a:ext cx="4868333" cy="10886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5022" marR="0" lvl="0" indent="-175022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5985" algn="l"/>
              </a:tabLst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demonstrate enhanced competencies in utilizing technology to support learning, </a:t>
            </a:r>
            <a:r>
              <a:rPr lang="en-US" sz="1500" b="1" dirty="0">
                <a:solidFill>
                  <a:prstClr val="black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to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engage effectively and safely in online or remote learning environments.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C04A536-CDD5-9689-BF21-FAC623997288}"/>
              </a:ext>
            </a:extLst>
          </p:cNvPr>
          <p:cNvSpPr/>
          <p:nvPr/>
        </p:nvSpPr>
        <p:spPr>
          <a:xfrm>
            <a:off x="491066" y="5559480"/>
            <a:ext cx="4868333" cy="93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5022" marR="0" lvl="0" indent="-175022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5985" algn="l"/>
              </a:tabLst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 community stakeholders contribute to and maintain an improved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ICT policy environment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to integrate ICT effectively into the Tanzanian education system.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BE16517-9190-7EB9-DFEC-802C2B18A0D7}"/>
              </a:ext>
            </a:extLst>
          </p:cNvPr>
          <p:cNvSpPr/>
          <p:nvPr/>
        </p:nvSpPr>
        <p:spPr>
          <a:xfrm>
            <a:off x="7171267" y="1465593"/>
            <a:ext cx="1839133" cy="443659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Tanzanian teachers &amp; students are effectively using ICT to achieve  learning outcomes.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7F361-11E8-862C-F177-B32F0BEC014B}"/>
              </a:ext>
            </a:extLst>
          </p:cNvPr>
          <p:cNvSpPr/>
          <p:nvPr/>
        </p:nvSpPr>
        <p:spPr>
          <a:xfrm>
            <a:off x="491066" y="1008341"/>
            <a:ext cx="4868333" cy="346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OUTCOMES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247432-FE93-B2F5-8F19-29DD30083361}"/>
              </a:ext>
            </a:extLst>
          </p:cNvPr>
          <p:cNvSpPr/>
          <p:nvPr/>
        </p:nvSpPr>
        <p:spPr>
          <a:xfrm>
            <a:off x="7591647" y="1032376"/>
            <a:ext cx="1241353" cy="286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IMPACT 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5496512" y="2476673"/>
            <a:ext cx="1537641" cy="2594861"/>
          </a:xfrm>
          <a:prstGeom prst="rightArrow">
            <a:avLst>
              <a:gd name="adj1" fmla="val 34409"/>
              <a:gd name="adj2" fmla="val 600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9ABB3-8E52-DCD3-E9E0-3D3A0E61943A}"/>
              </a:ext>
            </a:extLst>
          </p:cNvPr>
          <p:cNvSpPr txBox="1"/>
          <p:nvPr/>
        </p:nvSpPr>
        <p:spPr>
          <a:xfrm>
            <a:off x="194733" y="189571"/>
            <a:ext cx="8712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Intended project results in Tanzania 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27601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67467-C2CB-1EA1-ABF2-31ABFEAE4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5930" y="224026"/>
            <a:ext cx="5760000" cy="1762439"/>
          </a:xfrm>
        </p:spPr>
        <p:txBody>
          <a:bodyPr/>
          <a:lstStyle/>
          <a:p>
            <a:pPr algn="ctr"/>
            <a:r>
              <a:rPr lang="en-US" dirty="0"/>
              <a:t>The Project aligns with country priorities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6F70CC-2FBA-3CF2-286F-7BDB78B26E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8666" y="2016000"/>
            <a:ext cx="8534401" cy="453600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Tanzania </a:t>
            </a:r>
            <a:r>
              <a:rPr lang="en-US" sz="2000" b="1" dirty="0"/>
              <a:t>ICT Policy of 2016 </a:t>
            </a:r>
            <a:r>
              <a:rPr lang="en-US" sz="2000" dirty="0"/>
              <a:t>emphasizes integrating technology in education, highlighting initiatives to enhance digital literacy, promote e-learning, and strengthen school ICT infrastructure.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Education Reforms emphasize use of ICT in teaching and learning – teaching of ICT through the education system has been recognized in the </a:t>
            </a:r>
            <a:r>
              <a:rPr lang="en-US" sz="2000" b="1" dirty="0"/>
              <a:t>new policy </a:t>
            </a:r>
            <a:r>
              <a:rPr lang="en-US" sz="2000" dirty="0"/>
              <a:t>while the </a:t>
            </a:r>
            <a:r>
              <a:rPr lang="en-US" sz="2000" b="1" dirty="0"/>
              <a:t>revised curriculum for Basic and Teacher Education </a:t>
            </a:r>
            <a:r>
              <a:rPr lang="en-US" sz="2000" dirty="0"/>
              <a:t>demonstrate mastery of the use of ICT in all subjects.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2015 </a:t>
            </a:r>
            <a:r>
              <a:rPr lang="en-US" sz="2000" b="1" dirty="0"/>
              <a:t>ICT Competency Framework for Teachers</a:t>
            </a:r>
            <a:r>
              <a:rPr lang="en-US" sz="2000" dirty="0"/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/>
              <a:t>Despite progress, access to technology remains uneven, with urban areas experiencing greater connectivity and access to digital resources than rural and remote regions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37148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B712D3-A52D-99E4-4C7A-F3E0BC1C94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39" b="5417"/>
          <a:stretch/>
        </p:blipFill>
        <p:spPr>
          <a:xfrm>
            <a:off x="4861299" y="4199467"/>
            <a:ext cx="4282700" cy="2339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A59EA-593B-A0DD-40F9-8EB09C00E771}"/>
              </a:ext>
            </a:extLst>
          </p:cNvPr>
          <p:cNvSpPr txBox="1"/>
          <p:nvPr/>
        </p:nvSpPr>
        <p:spPr>
          <a:xfrm>
            <a:off x="1" y="905345"/>
            <a:ext cx="403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Alignment with the national priorities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Institutional and individual capacity building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to ensure -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expertise function will be hosted by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Country-ownership approaches 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adopted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bring together relevant stakeholders –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NTC, NSC &amp; Specific country teams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of experts in specific activities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8A691-7EC3-D08A-1250-2DA13A5053F2}"/>
              </a:ext>
            </a:extLst>
          </p:cNvPr>
          <p:cNvSpPr txBox="1"/>
          <p:nvPr/>
        </p:nvSpPr>
        <p:spPr>
          <a:xfrm>
            <a:off x="4572002" y="1088872"/>
            <a:ext cx="42827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activities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develop tools and programmes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that can be used at national level &amp; benefits of the project continue beyond the project duration. </a:t>
            </a:r>
          </a:p>
          <a:p>
            <a:pPr algn="just"/>
            <a:r>
              <a:rPr lang="en-US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All the documents, tools, and training resources will be released with OER allowing for freely re-use, update, adapt, and further dissemination.</a:t>
            </a:r>
          </a:p>
          <a:p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7950F-8DD1-0E33-0EFC-C6D9A55D30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652"/>
          <a:stretch/>
        </p:blipFill>
        <p:spPr>
          <a:xfrm>
            <a:off x="80433" y="4199466"/>
            <a:ext cx="4850772" cy="2339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0186EA-5294-3561-65D1-FC580E1EE9DA}"/>
              </a:ext>
            </a:extLst>
          </p:cNvPr>
          <p:cNvSpPr txBox="1"/>
          <p:nvPr/>
        </p:nvSpPr>
        <p:spPr>
          <a:xfrm>
            <a:off x="1684867" y="143933"/>
            <a:ext cx="611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Sustainability by design and implementation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1951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801" y="4891036"/>
            <a:ext cx="7264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/>
              <a:t>Michela Pagano, Project Officer (</a:t>
            </a:r>
            <a:r>
              <a:rPr lang="en-US" sz="1600" b="1" dirty="0">
                <a:hlinkClick r:id="rId3"/>
              </a:rPr>
              <a:t>m.pagano@unesco.org</a:t>
            </a:r>
            <a:r>
              <a:rPr lang="en-US" sz="1600" b="1" dirty="0"/>
              <a:t>) , Project Officer, Paris.</a:t>
            </a:r>
          </a:p>
          <a:p>
            <a:r>
              <a:rPr lang="en-US" sz="1600" b="1" dirty="0"/>
              <a:t>Gabriela Lucas, National Associate Project Officer, (</a:t>
            </a:r>
            <a:r>
              <a:rPr lang="en-US" sz="1600" b="1" dirty="0">
                <a:hlinkClick r:id="rId4"/>
              </a:rPr>
              <a:t>gl.Urassa@unesco.org</a:t>
            </a:r>
            <a:r>
              <a:rPr lang="en-US" sz="1600" b="1" dirty="0"/>
              <a:t> )</a:t>
            </a:r>
          </a:p>
          <a:p>
            <a:r>
              <a:rPr lang="en-US" sz="1600" b="1" dirty="0"/>
              <a:t>UNESCO Dar es Salaam Office 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478778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7D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7D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e86eab3-7e79-4a6c-9299-b0d67a87b48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19AA4DCB672843B9D3A23330FAD3FA" ma:contentTypeVersion="18" ma:contentTypeDescription="Create a new document." ma:contentTypeScope="" ma:versionID="18c167898c917335228c2a038ff0758f">
  <xsd:schema xmlns:xsd="http://www.w3.org/2001/XMLSchema" xmlns:xs="http://www.w3.org/2001/XMLSchema" xmlns:p="http://schemas.microsoft.com/office/2006/metadata/properties" xmlns:ns3="ad7c873b-b406-4c8b-ac2c-9c1e4433ca36" xmlns:ns4="de86eab3-7e79-4a6c-9299-b0d67a87b48e" targetNamespace="http://schemas.microsoft.com/office/2006/metadata/properties" ma:root="true" ma:fieldsID="40f48d0831ca849e25e1e3fe80f0cc96" ns3:_="" ns4:_="">
    <xsd:import namespace="ad7c873b-b406-4c8b-ac2c-9c1e4433ca36"/>
    <xsd:import namespace="de86eab3-7e79-4a6c-9299-b0d67a87b48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LengthInSeconds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c873b-b406-4c8b-ac2c-9c1e4433ca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86eab3-7e79-4a6c-9299-b0d67a87b4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A59251-EA0E-41E0-9E65-0BA5C5F1BD7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ad7c873b-b406-4c8b-ac2c-9c1e4433ca3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de86eab3-7e79-4a6c-9299-b0d67a87b48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0FFD13-F5C8-4988-B7E5-D703711F0C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1BBF66-C1BD-4ADF-B155-25F6AE8F2C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7c873b-b406-4c8b-ac2c-9c1e4433ca36"/>
    <ds:schemaRef ds:uri="de86eab3-7e79-4a6c-9299-b0d67a87b4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14920</TotalTime>
  <Words>598</Words>
  <Application>Microsoft Office PowerPoint</Application>
  <PresentationFormat>On-screen Show (4:3)</PresentationFormat>
  <Paragraphs>72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72 Black</vt:lpstr>
      <vt:lpstr>Aptos</vt:lpstr>
      <vt:lpstr>Arial</vt:lpstr>
      <vt:lpstr>Calibri</vt:lpstr>
      <vt:lpstr>Inter</vt:lpstr>
      <vt:lpstr>Wingdings</vt:lpstr>
      <vt:lpstr>Office Theme</vt:lpstr>
      <vt:lpstr>1_Office Theme</vt:lpstr>
      <vt:lpstr>Overview of the  UNESCO-Korean Funds-in-Trust Phase III (KFIT III) Project “ICT Transforming Education in Africa”, Tanzania </vt:lpstr>
      <vt:lpstr>PowerPoint Presentation</vt:lpstr>
      <vt:lpstr>The first two phases</vt:lpstr>
      <vt:lpstr>Examples of activities and project results</vt:lpstr>
      <vt:lpstr>PowerPoint Presentation</vt:lpstr>
      <vt:lpstr>PowerPoint Presentation</vt:lpstr>
      <vt:lpstr>The Project aligns with country priorities </vt:lpstr>
      <vt:lpstr>PowerPoint Presentation</vt:lpstr>
      <vt:lpstr>PowerPoint Presentation</vt:lpstr>
    </vt:vector>
  </TitlesOfParts>
  <Company>Thomas and Trotman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Thomas</dc:creator>
  <cp:lastModifiedBy>Urassa, Gabriela Lucas</cp:lastModifiedBy>
  <cp:revision>394</cp:revision>
  <dcterms:created xsi:type="dcterms:W3CDTF">2016-10-12T11:18:09Z</dcterms:created>
  <dcterms:modified xsi:type="dcterms:W3CDTF">2025-05-08T11:36:16Z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0x0101003F19AA4DCB672843B9D3A23330FAD3FA</vt:lpwstr>
  </property>
  <property fmtid="{D5CDD505-2E9C-101B-9397-08002B2CF9AE}" pid="3" name="_dlc_DocIdItemGuid">
    <vt:lpwstr>ea99fc18-0bb5-43da-b223-6a146ee7a8cf</vt:lpwstr>
  </property>
</Properties>
</file>