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5" r:id="rId3"/>
    <p:sldId id="266" r:id="rId4"/>
    <p:sldId id="263" r:id="rId5"/>
    <p:sldId id="264" r:id="rId6"/>
    <p:sldId id="274" r:id="rId7"/>
    <p:sldId id="275" r:id="rId8"/>
    <p:sldId id="272" r:id="rId9"/>
    <p:sldId id="270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F35"/>
    <a:srgbClr val="E96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82" autoAdjust="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4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1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3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5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0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6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3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2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E0AB-0718-6A42-9E4D-7F962CD0D319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3A69-0DD4-1549-A0B4-762CDF30D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cap.careerhelp.org.za/occupations/search/teacher/page/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.ac.za/media/shared/6/ZP_Files/undergraduate-brochure-2015.zp49297.pdf" TargetMode="External"/><Relationship Id="rId3" Type="http://schemas.openxmlformats.org/officeDocument/2006/relationships/hyperlink" Target="http://www.wits.ac.za/academic/health/students/prospectivestudents/9134/entry_requirements.html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ce.org.za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2368" y="2036356"/>
            <a:ext cx="6058370" cy="484834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>
                <a:latin typeface="Arial"/>
                <a:cs typeface="Arial"/>
              </a:rPr>
              <a:t>How do I become a qualified teacher?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19672" y="6423719"/>
            <a:ext cx="6059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oper Black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oper Black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oper Black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oper Black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oper Blac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oper Blac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oper Blac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oper Blac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oper Black" pitchFamily="18" charset="0"/>
              </a:defRPr>
            </a:lvl9pPr>
          </a:lstStyle>
          <a:p>
            <a:pPr algn="ctr" eaLnBrk="1" hangingPunct="1"/>
            <a:r>
              <a:rPr lang="en-GB" sz="800" dirty="0">
                <a:latin typeface="Arial"/>
                <a:ea typeface="Verdana" pitchFamily="34" charset="0"/>
                <a:cs typeface="Arial"/>
              </a:rPr>
              <a:t>Except where otherwise noted, this content is licensed under a Creative Commons Attribution 3.0 Licence     </a:t>
            </a:r>
            <a:r>
              <a:rPr lang="en-ZA" sz="800" dirty="0">
                <a:latin typeface="Arial"/>
                <a:ea typeface="Verdana" pitchFamily="34" charset="0"/>
                <a:cs typeface="Arial"/>
              </a:rPr>
              <a:t>                   </a:t>
            </a:r>
            <a:r>
              <a:rPr lang="en-GB" sz="800" dirty="0">
                <a:latin typeface="Arial"/>
                <a:ea typeface="Verdana" pitchFamily="34" charset="0"/>
                <a:cs typeface="Arial"/>
              </a:rPr>
              <a:t>. </a:t>
            </a:r>
          </a:p>
          <a:p>
            <a:pPr algn="ctr" eaLnBrk="1" hangingPunct="1"/>
            <a:r>
              <a:rPr lang="en-GB" sz="800" dirty="0">
                <a:latin typeface="Arial"/>
                <a:ea typeface="Verdana" pitchFamily="34" charset="0"/>
                <a:cs typeface="Arial"/>
              </a:rPr>
              <a:t>Images used with permission. All Rights Reserved. © </a:t>
            </a:r>
            <a:r>
              <a:rPr lang="en-GB" sz="800" dirty="0" err="1">
                <a:latin typeface="Arial"/>
                <a:ea typeface="Verdana" pitchFamily="34" charset="0"/>
                <a:cs typeface="Arial"/>
              </a:rPr>
              <a:t>Shutterstock</a:t>
            </a:r>
            <a:r>
              <a:rPr lang="en-GB" sz="800" dirty="0">
                <a:latin typeface="Arial"/>
                <a:ea typeface="Verdana" pitchFamily="34" charset="0"/>
                <a:cs typeface="Arial"/>
              </a:rPr>
              <a:t>.</a:t>
            </a:r>
            <a:endParaRPr lang="en-ZA" sz="800" dirty="0">
              <a:latin typeface="Arial"/>
              <a:ea typeface="Verdana" pitchFamily="34" charset="0"/>
              <a:cs typeface="Arial"/>
            </a:endParaRPr>
          </a:p>
          <a:p>
            <a:pPr algn="ctr" eaLnBrk="1" hangingPunct="1"/>
            <a:endParaRPr lang="en-ZA" sz="800" dirty="0">
              <a:solidFill>
                <a:schemeClr val="bg1">
                  <a:lumMod val="65000"/>
                </a:schemeClr>
              </a:solidFill>
              <a:latin typeface="Arial"/>
              <a:ea typeface="Verdana" pitchFamily="34" charset="0"/>
              <a:cs typeface="Arial"/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97" y="6468180"/>
            <a:ext cx="612775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69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1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545" y="1921068"/>
            <a:ext cx="2814987" cy="58477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</a:rPr>
              <a:t>You can </a:t>
            </a:r>
            <a:r>
              <a:rPr lang="en-US" sz="1600" dirty="0" err="1">
                <a:solidFill>
                  <a:srgbClr val="000000"/>
                </a:solidFill>
              </a:rPr>
              <a:t>enrol</a:t>
            </a:r>
            <a:r>
              <a:rPr lang="en-US" sz="1600" dirty="0">
                <a:solidFill>
                  <a:srgbClr val="000000"/>
                </a:solidFill>
              </a:rPr>
              <a:t> for a four-year integrated </a:t>
            </a:r>
            <a:r>
              <a:rPr lang="en-US" sz="1600" dirty="0" err="1">
                <a:solidFill>
                  <a:srgbClr val="000000"/>
                </a:solidFill>
              </a:rPr>
              <a:t>BEd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programme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4206"/>
            <a:ext cx="9180511" cy="76944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To become a teacher you need to </a:t>
            </a:r>
            <a:r>
              <a:rPr lang="en-US" sz="2200" dirty="0" err="1">
                <a:solidFill>
                  <a:schemeClr val="bg1"/>
                </a:solidFill>
              </a:rPr>
              <a:t>enrol</a:t>
            </a:r>
            <a:r>
              <a:rPr lang="en-US" sz="2200" dirty="0">
                <a:solidFill>
                  <a:schemeClr val="bg1"/>
                </a:solidFill>
              </a:rPr>
              <a:t> for a teacher education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 err="1">
                <a:solidFill>
                  <a:schemeClr val="bg1"/>
                </a:solidFill>
              </a:rPr>
              <a:t>programme</a:t>
            </a:r>
            <a:r>
              <a:rPr lang="en-US" sz="2200" dirty="0">
                <a:solidFill>
                  <a:schemeClr val="bg1"/>
                </a:solidFill>
              </a:rPr>
              <a:t> that leads to an approved teacher qualification.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3328348"/>
            <a:ext cx="1778055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Here are </a:t>
            </a:r>
            <a:b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the choices </a:t>
            </a:r>
            <a:b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you have.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792" y="4112951"/>
            <a:ext cx="3727545" cy="124649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You can </a:t>
            </a:r>
            <a:r>
              <a:rPr lang="en-US" sz="1500" dirty="0" err="1">
                <a:solidFill>
                  <a:srgbClr val="FFFFFF"/>
                </a:solidFill>
              </a:rPr>
              <a:t>enrol</a:t>
            </a:r>
            <a:r>
              <a:rPr lang="en-US" sz="1500" dirty="0">
                <a:solidFill>
                  <a:srgbClr val="FFFFFF"/>
                </a:solidFill>
              </a:rPr>
              <a:t> for an undergraduate degree first. Afterwards you need to complete: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One-year Advanced Diploma in Teaching, </a:t>
            </a:r>
            <a:r>
              <a:rPr lang="en-US" sz="1500" b="1" dirty="0">
                <a:solidFill>
                  <a:srgbClr val="FFFFFF"/>
                </a:solidFill>
              </a:rPr>
              <a:t>or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Postgraduate Certificate in Education.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9497" y="2354749"/>
            <a:ext cx="3558174" cy="1077218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You can </a:t>
            </a:r>
            <a:r>
              <a:rPr lang="en-US" sz="1600" dirty="0" err="1">
                <a:solidFill>
                  <a:schemeClr val="tx1"/>
                </a:solidFill>
              </a:rPr>
              <a:t>enrol</a:t>
            </a:r>
            <a:r>
              <a:rPr lang="en-US" sz="1600" dirty="0">
                <a:solidFill>
                  <a:schemeClr val="tx1"/>
                </a:solidFill>
              </a:rPr>
              <a:t> for a Diploma in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Grade R teaching.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If you want to teach in Grades 1–3 you need to </a:t>
            </a:r>
            <a:r>
              <a:rPr lang="en-US" sz="1600" dirty="0" err="1">
                <a:solidFill>
                  <a:schemeClr val="tx1"/>
                </a:solidFill>
              </a:rPr>
              <a:t>enrol</a:t>
            </a:r>
            <a:r>
              <a:rPr lang="en-US" sz="1600" dirty="0">
                <a:solidFill>
                  <a:schemeClr val="tx1"/>
                </a:solidFill>
              </a:rPr>
              <a:t> for a </a:t>
            </a:r>
            <a:r>
              <a:rPr lang="en-US" sz="1600" dirty="0" err="1">
                <a:solidFill>
                  <a:schemeClr val="tx1"/>
                </a:solidFill>
              </a:rPr>
              <a:t>BEd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programme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619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548"/>
            <a:ext cx="9180510" cy="689349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78867" y="279401"/>
            <a:ext cx="4554265" cy="14139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78867" y="1811868"/>
            <a:ext cx="4554265" cy="12464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4" y="1456139"/>
            <a:ext cx="3572934" cy="69205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478867" y="3188842"/>
            <a:ext cx="4554265" cy="12403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78867" y="4540552"/>
            <a:ext cx="4554265" cy="13607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4" y="2827738"/>
            <a:ext cx="3572934" cy="692055"/>
          </a:xfrm>
          <a:prstGeom prst="rect">
            <a:avLst/>
          </a:prstGeom>
        </p:spPr>
      </p:pic>
      <p:pic>
        <p:nvPicPr>
          <p:cNvPr id="16" name="Picture 15" descr="RIng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4" y="4198724"/>
            <a:ext cx="3572934" cy="6920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52120" y="504236"/>
            <a:ext cx="3381013" cy="951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504D"/>
                </a:solidFill>
              </a:rPr>
              <a:t>Foundation Phase (FP) teaching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Young children in Grades R–3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4127" y="2037894"/>
            <a:ext cx="3309005" cy="882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C0504D"/>
                </a:solidFill>
              </a:rPr>
              <a:t>Intermediate Phase (IP) teaching </a:t>
            </a:r>
          </a:p>
          <a:p>
            <a:pPr algn="ctr"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</a:rPr>
              <a:t>Children in Grades 4–6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86465" y="3351385"/>
            <a:ext cx="3246668" cy="9409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Senior Phase (</a:t>
            </a:r>
            <a:r>
              <a:rPr lang="en-US" b="1" dirty="0" err="1">
                <a:solidFill>
                  <a:schemeClr val="accent2"/>
                </a:solidFill>
              </a:rPr>
              <a:t>SP</a:t>
            </a:r>
            <a:r>
              <a:rPr lang="en-US" b="1" dirty="0">
                <a:solidFill>
                  <a:schemeClr val="accent2"/>
                </a:solidFill>
              </a:rPr>
              <a:t>) teaching </a:t>
            </a:r>
          </a:p>
          <a:p>
            <a:pPr algn="ctr">
              <a:spcBef>
                <a:spcPts val="300"/>
              </a:spcBef>
            </a:pPr>
            <a:r>
              <a:rPr lang="en-US" sz="1600" dirty="0">
                <a:solidFill>
                  <a:schemeClr val="tx1"/>
                </a:solidFill>
              </a:rPr>
              <a:t>Young people in Grades 7–9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4127" y="4705863"/>
            <a:ext cx="3150924" cy="14030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accent2"/>
                </a:solidFill>
              </a:rPr>
              <a:t>Further Education and </a:t>
            </a:r>
          </a:p>
          <a:p>
            <a:pPr algn="ctr"/>
            <a:r>
              <a:rPr lang="en-US" sz="1700" b="1" dirty="0">
                <a:solidFill>
                  <a:schemeClr val="accent2"/>
                </a:solidFill>
              </a:rPr>
              <a:t>Training (FET) teaching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Young people in Grades 10–12 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113" y="2274438"/>
            <a:ext cx="3370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 a four-year integrated </a:t>
            </a:r>
          </a:p>
          <a:p>
            <a:pPr algn="ctr"/>
            <a:r>
              <a:rPr lang="en-US" sz="2000" dirty="0" err="1"/>
              <a:t>BEd</a:t>
            </a:r>
            <a:r>
              <a:rPr lang="en-US" sz="2000" dirty="0"/>
              <a:t> degree you can specialize in these teaching phases.</a:t>
            </a:r>
          </a:p>
          <a:p>
            <a:endParaRPr lang="en-US" sz="2000" dirty="0"/>
          </a:p>
        </p:txBody>
      </p:sp>
      <p:pic>
        <p:nvPicPr>
          <p:cNvPr id="17" name="Picture 16" descr="Photo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07" y="279401"/>
            <a:ext cx="1369664" cy="1286932"/>
          </a:xfrm>
          <a:prstGeom prst="rect">
            <a:avLst/>
          </a:prstGeom>
        </p:spPr>
      </p:pic>
      <p:pic>
        <p:nvPicPr>
          <p:cNvPr id="18" name="Picture 17" descr="photo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87" y="1676400"/>
            <a:ext cx="1143240" cy="1335342"/>
          </a:xfrm>
          <a:prstGeom prst="rect">
            <a:avLst/>
          </a:prstGeom>
        </p:spPr>
      </p:pic>
      <p:pic>
        <p:nvPicPr>
          <p:cNvPr id="19" name="Picture 18" descr="photo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07" y="4542042"/>
            <a:ext cx="1549220" cy="15668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87" y="3084072"/>
            <a:ext cx="1424381" cy="145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077" y="1306954"/>
            <a:ext cx="3944706" cy="155427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tx1"/>
                </a:solidFill>
              </a:rPr>
              <a:t>If you choose to teach in the </a:t>
            </a:r>
            <a:r>
              <a:rPr lang="en-US" sz="1900" b="1" dirty="0">
                <a:solidFill>
                  <a:srgbClr val="C0504D"/>
                </a:solidFill>
              </a:rPr>
              <a:t>Intermediate, Senior </a:t>
            </a:r>
            <a:r>
              <a:rPr lang="en-US" sz="1900" dirty="0">
                <a:solidFill>
                  <a:schemeClr val="tx1"/>
                </a:solidFill>
              </a:rPr>
              <a:t>or </a:t>
            </a:r>
            <a:r>
              <a:rPr lang="en-US" sz="1900" b="1" dirty="0">
                <a:solidFill>
                  <a:schemeClr val="accent2"/>
                </a:solidFill>
              </a:rPr>
              <a:t>FET </a:t>
            </a:r>
            <a:r>
              <a:rPr lang="en-US" sz="1900" dirty="0">
                <a:solidFill>
                  <a:schemeClr val="tx1"/>
                </a:solidFill>
              </a:rPr>
              <a:t>Phase you choose to become a subject teacher. Here are examples of the choice of subjects.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690" y="3982649"/>
            <a:ext cx="24731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Open this website. </a:t>
            </a:r>
            <a:r>
              <a:rPr lang="en-US" sz="1100" dirty="0">
                <a:hlinkClick r:id="rId3"/>
              </a:rPr>
              <a:t>http://ncap.careerhelp.org.za/occupations/search/teacher/page/1/</a:t>
            </a:r>
            <a:endParaRPr lang="en-US" sz="1100" dirty="0"/>
          </a:p>
          <a:p>
            <a:pPr algn="ctr"/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992" y="4675022"/>
            <a:ext cx="290283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 the search window type…</a:t>
            </a:r>
          </a:p>
          <a:p>
            <a:pPr algn="ctr"/>
            <a:endParaRPr lang="en-US" sz="1400" dirty="0"/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400" dirty="0">
                <a:solidFill>
                  <a:srgbClr val="000000"/>
                </a:solidFill>
              </a:rPr>
              <a:t>You can find more subject choices.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83580" y="4961510"/>
            <a:ext cx="2716250" cy="515901"/>
            <a:chOff x="883580" y="4961510"/>
            <a:chExt cx="2716250" cy="515901"/>
          </a:xfrm>
        </p:grpSpPr>
        <p:pic>
          <p:nvPicPr>
            <p:cNvPr id="12" name="Picture 11" descr="search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80" y="4961510"/>
              <a:ext cx="2716250" cy="5159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298612" y="5037925"/>
              <a:ext cx="18333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Arial"/>
                  <a:cs typeface="Arial"/>
                </a:rPr>
                <a:t>teacher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20" name="Picture 19" descr="cli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3982649"/>
            <a:ext cx="628878" cy="6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9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49627" y="1317679"/>
            <a:ext cx="3808068" cy="25399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3346" y="2407316"/>
            <a:ext cx="2909588" cy="10156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Universities have their own entry requirements. You will only be admitted for the </a:t>
            </a:r>
            <a:r>
              <a:rPr lang="en-US" sz="1500" dirty="0" err="1">
                <a:solidFill>
                  <a:srgbClr val="FFFFFF"/>
                </a:solidFill>
              </a:rPr>
              <a:t>BEd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1500" dirty="0" err="1">
                <a:solidFill>
                  <a:srgbClr val="FFFFFF"/>
                </a:solidFill>
              </a:rPr>
              <a:t>programme</a:t>
            </a:r>
            <a:r>
              <a:rPr lang="en-US" sz="1500" dirty="0">
                <a:solidFill>
                  <a:srgbClr val="FFFFFF"/>
                </a:solidFill>
              </a:rPr>
              <a:t> if you meet the entry requirements.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66651" y="3867209"/>
            <a:ext cx="3609381" cy="12464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If you are over 23 years old and have classroom experience, you may be able to get a </a:t>
            </a:r>
            <a:r>
              <a:rPr lang="en-US" sz="1500" b="1" dirty="0">
                <a:solidFill>
                  <a:schemeClr val="bg1"/>
                </a:solidFill>
              </a:rPr>
              <a:t>mature age exemption </a:t>
            </a:r>
            <a:r>
              <a:rPr lang="en-US" sz="1500" dirty="0">
                <a:solidFill>
                  <a:schemeClr val="bg1"/>
                </a:solidFill>
              </a:rPr>
              <a:t>to access the </a:t>
            </a:r>
            <a:r>
              <a:rPr lang="en-US" sz="1500" dirty="0" err="1">
                <a:solidFill>
                  <a:schemeClr val="bg1"/>
                </a:solidFill>
              </a:rPr>
              <a:t>BEd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programme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  <a:p>
            <a:r>
              <a:rPr lang="en-US" sz="15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5856" y="5473868"/>
            <a:ext cx="5256584" cy="11396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640"/>
              </a:lnSpc>
            </a:pPr>
            <a:r>
              <a:rPr lang="en-US" sz="1300" dirty="0">
                <a:solidFill>
                  <a:schemeClr val="tx1"/>
                </a:solidFill>
                <a:latin typeface="Calibri"/>
                <a:cs typeface="Calibri"/>
              </a:rPr>
              <a:t>This means you do not need to meet the normal </a:t>
            </a:r>
            <a:r>
              <a:rPr lang="en-US" sz="1300" dirty="0" err="1">
                <a:solidFill>
                  <a:schemeClr val="tx1"/>
                </a:solidFill>
                <a:latin typeface="Calibri"/>
                <a:cs typeface="Calibri"/>
              </a:rPr>
              <a:t>programme</a:t>
            </a:r>
            <a:r>
              <a:rPr lang="en-US" sz="1300" dirty="0">
                <a:solidFill>
                  <a:schemeClr val="tx1"/>
                </a:solidFill>
                <a:latin typeface="Calibri"/>
                <a:cs typeface="Calibri"/>
              </a:rPr>
              <a:t> entry requirements. The university will consider your application based on your matric school-leaving certificate or suitable post-school studies and experience. Mature age applicants may have to do a National Benchmark Test (NBT) before acceptance into the </a:t>
            </a:r>
            <a:r>
              <a:rPr lang="en-US" sz="1300" dirty="0" err="1">
                <a:solidFill>
                  <a:schemeClr val="tx1"/>
                </a:solidFill>
                <a:latin typeface="Calibri"/>
                <a:cs typeface="Calibri"/>
              </a:rPr>
              <a:t>BEd</a:t>
            </a:r>
            <a:r>
              <a:rPr lang="en-US" sz="13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Calibri"/>
                <a:cs typeface="Calibri"/>
              </a:rPr>
              <a:t>programme</a:t>
            </a:r>
            <a:r>
              <a:rPr lang="en-US" sz="1300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784350"/>
            <a:ext cx="3892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Each university that offers a </a:t>
            </a:r>
            <a:r>
              <a:rPr lang="en-US" b="1" dirty="0" err="1"/>
              <a:t>BEd</a:t>
            </a:r>
            <a:r>
              <a:rPr lang="en-US" b="1" dirty="0"/>
              <a:t> </a:t>
            </a:r>
            <a:r>
              <a:rPr lang="en-US" b="1" dirty="0" err="1"/>
              <a:t>programme</a:t>
            </a:r>
            <a:r>
              <a:rPr lang="en-US" b="1" dirty="0"/>
              <a:t> has specific requirements for enrolling in the </a:t>
            </a:r>
            <a:r>
              <a:rPr lang="en-US" b="1" dirty="0" err="1"/>
              <a:t>programme</a:t>
            </a:r>
            <a:r>
              <a:rPr lang="en-US" b="1" dirty="0"/>
              <a:t>. </a:t>
            </a:r>
          </a:p>
          <a:p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7571" y="3341873"/>
            <a:ext cx="1355904" cy="85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80"/>
              </a:lnSpc>
            </a:pPr>
            <a:r>
              <a:rPr lang="en-US" sz="1300" b="1" dirty="0">
                <a:solidFill>
                  <a:srgbClr val="E9645F"/>
                </a:solidFill>
                <a:latin typeface="Arial"/>
                <a:cs typeface="Arial"/>
              </a:rPr>
              <a:t>What is </a:t>
            </a:r>
            <a:br>
              <a:rPr lang="en-US" sz="1300" b="1" dirty="0">
                <a:solidFill>
                  <a:srgbClr val="E9645F"/>
                </a:solidFill>
                <a:latin typeface="Arial"/>
                <a:cs typeface="Arial"/>
              </a:rPr>
            </a:br>
            <a:r>
              <a:rPr lang="en-US" sz="1300" b="1" dirty="0">
                <a:solidFill>
                  <a:srgbClr val="E9645F"/>
                </a:solidFill>
                <a:latin typeface="Arial"/>
                <a:cs typeface="Arial"/>
              </a:rPr>
              <a:t>a mature age exemption?</a:t>
            </a:r>
          </a:p>
          <a:p>
            <a:pPr algn="ctr">
              <a:lnSpc>
                <a:spcPts val="1480"/>
              </a:lnSpc>
            </a:pPr>
            <a:endParaRPr lang="en-US" sz="1300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156" y="3928533"/>
            <a:ext cx="465495" cy="4222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07316"/>
            <a:ext cx="465495" cy="4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1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84951" y="5122073"/>
            <a:ext cx="1938249" cy="922900"/>
          </a:xfrm>
          <a:prstGeom prst="roundRect">
            <a:avLst/>
          </a:prstGeom>
          <a:solidFill>
            <a:srgbClr val="E964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31640" y="2666585"/>
            <a:ext cx="241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BEd</a:t>
            </a:r>
            <a:r>
              <a:rPr lang="en-US" b="1" dirty="0"/>
              <a:t> teacher </a:t>
            </a:r>
          </a:p>
          <a:p>
            <a:pPr algn="ctr"/>
            <a:r>
              <a:rPr lang="en-US" b="1" dirty="0"/>
              <a:t>education </a:t>
            </a:r>
            <a:r>
              <a:rPr lang="en-US" b="1" dirty="0" err="1"/>
              <a:t>programme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84952" y="5147474"/>
            <a:ext cx="1938249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Find out how universities calculate the Academic Points Score or APS on the next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8869" y="3773731"/>
            <a:ext cx="3646178" cy="24006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For admission to a </a:t>
            </a:r>
            <a:r>
              <a:rPr lang="en-US" sz="1500" dirty="0" err="1">
                <a:solidFill>
                  <a:srgbClr val="FFFFFF"/>
                </a:solidFill>
              </a:rPr>
              <a:t>BEd</a:t>
            </a:r>
            <a:r>
              <a:rPr lang="en-US" sz="1500" dirty="0">
                <a:solidFill>
                  <a:srgbClr val="FFFFFF"/>
                </a:solidFill>
              </a:rPr>
              <a:t> teacher education </a:t>
            </a:r>
            <a:r>
              <a:rPr lang="en-US" sz="1500" dirty="0" err="1">
                <a:solidFill>
                  <a:srgbClr val="FFFFFF"/>
                </a:solidFill>
              </a:rPr>
              <a:t>programme</a:t>
            </a:r>
            <a:r>
              <a:rPr lang="en-US" sz="1500" dirty="0">
                <a:solidFill>
                  <a:srgbClr val="FFFFFF"/>
                </a:solidFill>
              </a:rPr>
              <a:t> you need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A National Senior Certificate with a </a:t>
            </a:r>
            <a:r>
              <a:rPr lang="en-US" sz="1500" b="1" dirty="0">
                <a:solidFill>
                  <a:srgbClr val="FFFFFF"/>
                </a:solidFill>
              </a:rPr>
              <a:t>university endorsement</a:t>
            </a:r>
            <a:r>
              <a:rPr lang="en-US" sz="1500" dirty="0">
                <a:solidFill>
                  <a:srgbClr val="FFFFFF"/>
                </a:solidFill>
              </a:rPr>
              <a:t>, or an equivalent school-leaving qualification.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A required number of points based on the results of your subjects. This  is called the </a:t>
            </a:r>
            <a:r>
              <a:rPr lang="en-US" sz="1500" b="1" dirty="0">
                <a:solidFill>
                  <a:srgbClr val="FFFFFF"/>
                </a:solidFill>
              </a:rPr>
              <a:t>Academic Points Score </a:t>
            </a:r>
            <a:r>
              <a:rPr lang="en-US" sz="1500" dirty="0">
                <a:solidFill>
                  <a:srgbClr val="FFFFFF"/>
                </a:solidFill>
              </a:rPr>
              <a:t>(</a:t>
            </a:r>
            <a:r>
              <a:rPr lang="en-US" sz="1500" b="1" dirty="0">
                <a:solidFill>
                  <a:srgbClr val="FFFFFF"/>
                </a:solidFill>
              </a:rPr>
              <a:t>APS)</a:t>
            </a:r>
            <a:r>
              <a:rPr lang="en-US" sz="1500" dirty="0">
                <a:solidFill>
                  <a:srgbClr val="FFFFFF"/>
                </a:solidFill>
              </a:rPr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A required result in the Language of Teaching and Learning e.g. English.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382" y="2802274"/>
            <a:ext cx="3323285" cy="9541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Your participation in the Reach and Teach </a:t>
            </a:r>
            <a:r>
              <a:rPr lang="en-US" sz="1400" dirty="0" err="1">
                <a:solidFill>
                  <a:srgbClr val="FFFFFF"/>
                </a:solidFill>
              </a:rPr>
              <a:t>Programme</a:t>
            </a:r>
            <a:r>
              <a:rPr lang="en-US" sz="1400" dirty="0">
                <a:solidFill>
                  <a:srgbClr val="FFFFFF"/>
                </a:solidFill>
              </a:rPr>
              <a:t> helps you to strengthen the academic skills you need for admission to the </a:t>
            </a:r>
            <a:r>
              <a:rPr lang="en-US" sz="1400" dirty="0" err="1">
                <a:solidFill>
                  <a:srgbClr val="FFFFFF"/>
                </a:solidFill>
              </a:rPr>
              <a:t>BEd</a:t>
            </a:r>
            <a:r>
              <a:rPr lang="en-US" sz="1400" dirty="0">
                <a:solidFill>
                  <a:srgbClr val="FFFFFF"/>
                </a:solidFill>
              </a:rPr>
              <a:t> teacher education </a:t>
            </a:r>
            <a:r>
              <a:rPr lang="en-US" sz="1400" dirty="0" err="1">
                <a:solidFill>
                  <a:srgbClr val="FFFFFF"/>
                </a:solidFill>
              </a:rPr>
              <a:t>programme</a:t>
            </a:r>
            <a:r>
              <a:rPr lang="en-US" sz="1400" dirty="0">
                <a:solidFill>
                  <a:srgbClr val="FFFFFF"/>
                </a:solidFill>
              </a:rPr>
              <a:t>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4393748"/>
            <a:ext cx="2627838" cy="6588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University endorsement </a:t>
            </a:r>
            <a:r>
              <a:rPr lang="en-US" sz="1200" dirty="0"/>
              <a:t>means your school-leaving results meet the standards for admission to university.   </a:t>
            </a:r>
          </a:p>
        </p:txBody>
      </p:sp>
    </p:spTree>
    <p:extLst>
      <p:ext uri="{BB962C8B-B14F-4D97-AF65-F5344CB8AC3E}">
        <p14:creationId xmlns:p14="http://schemas.microsoft.com/office/powerpoint/2010/main" val="270878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92416"/>
              </p:ext>
            </p:extLst>
          </p:nvPr>
        </p:nvGraphicFramePr>
        <p:xfrm>
          <a:off x="1191148" y="1532524"/>
          <a:ext cx="3549132" cy="350980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319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4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National</a:t>
                      </a:r>
                      <a:br>
                        <a:rPr lang="en-US" sz="1200" dirty="0"/>
                      </a:br>
                      <a:r>
                        <a:rPr lang="en-US" sz="1200" baseline="0" dirty="0"/>
                        <a:t>Senior Certificate </a:t>
                      </a:r>
                      <a:br>
                        <a:rPr lang="en-US" sz="1200" baseline="0" dirty="0"/>
                      </a:br>
                      <a:r>
                        <a:rPr lang="en-US" sz="1200" baseline="0" dirty="0"/>
                        <a:t>(NSC) 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Wits Academic Points</a:t>
                      </a:r>
                      <a:r>
                        <a:rPr lang="en-US" sz="1200" baseline="0" dirty="0"/>
                        <a:t> Score (APS)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Wits</a:t>
                      </a:r>
                      <a:r>
                        <a:rPr lang="en-US" sz="1200" baseline="0" dirty="0"/>
                        <a:t> APS %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90–99%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80–99%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80–89%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70–79%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70–79%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60–</a:t>
                      </a:r>
                      <a:r>
                        <a:rPr lang="en-US" sz="1200" baseline="0" dirty="0"/>
                        <a:t>69%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60–</a:t>
                      </a:r>
                      <a:r>
                        <a:rPr lang="en-US" sz="1200" baseline="0" dirty="0"/>
                        <a:t>69%</a:t>
                      </a:r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50–59%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50–59%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40–49%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40–49%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30–39%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30–39%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2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0–29%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0–29%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303102" y="256387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139879" y="5137300"/>
            <a:ext cx="36004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en-US" sz="1000" dirty="0">
                <a:hlinkClick r:id="rId3"/>
              </a:rPr>
              <a:t>http://www.wits.ac.za/academic/health/students/prospectivestudents/9134/entry_requirements.html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2774" y="764704"/>
            <a:ext cx="259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Find out how universities calculate the Academic Points Score or APS.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1887" y="683148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</a:rPr>
              <a:t>Universities have a points table 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linked to school-leaving results. </a:t>
            </a:r>
            <a:br>
              <a:rPr lang="en-US" sz="1500" dirty="0">
                <a:solidFill>
                  <a:srgbClr val="000000"/>
                </a:solidFill>
              </a:rPr>
            </a:br>
            <a:r>
              <a:rPr lang="en-US" sz="1500" dirty="0">
                <a:solidFill>
                  <a:srgbClr val="000000"/>
                </a:solidFill>
              </a:rPr>
              <a:t>Wits University uses this example. </a:t>
            </a:r>
          </a:p>
          <a:p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586811" y="3299526"/>
            <a:ext cx="1683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/>
                <a:cs typeface="Arial"/>
              </a:rPr>
              <a:t>University of Pretoria</a:t>
            </a:r>
          </a:p>
          <a:p>
            <a:pPr algn="ctr"/>
            <a:r>
              <a:rPr lang="en-US" sz="1000" dirty="0">
                <a:latin typeface="Arial"/>
                <a:cs typeface="Arial"/>
              </a:rPr>
              <a:t>Undergraduate brochure </a:t>
            </a:r>
          </a:p>
          <a:p>
            <a:pPr algn="ctr"/>
            <a:r>
              <a:rPr lang="en-US" sz="1000" dirty="0">
                <a:latin typeface="Arial"/>
                <a:cs typeface="Arial"/>
              </a:rPr>
              <a:t>General Information.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5211" y="1459511"/>
            <a:ext cx="188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/>
                <a:cs typeface="Arial"/>
              </a:rPr>
              <a:t>University of the Witwatersrand (Wits)</a:t>
            </a:r>
          </a:p>
          <a:p>
            <a:pPr algn="ctr"/>
            <a:r>
              <a:rPr lang="en-US" sz="1000" dirty="0">
                <a:latin typeface="Arial"/>
                <a:cs typeface="Arial"/>
              </a:rPr>
              <a:t>Admission requirements (NSC). Humanities – </a:t>
            </a:r>
            <a:r>
              <a:rPr lang="en-US" sz="1000" dirty="0" err="1">
                <a:latin typeface="Arial"/>
                <a:cs typeface="Arial"/>
              </a:rPr>
              <a:t>BEd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8086" y="2428872"/>
            <a:ext cx="330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defRPr/>
            </a:pPr>
            <a:r>
              <a:rPr lang="en-US" sz="900" dirty="0">
                <a:hlinkClick r:id="rId3"/>
              </a:rPr>
              <a:t>http://www.wits.ac.za/academic/health/students/prospectivestudents/9134/entry_requirements.html</a:t>
            </a:r>
            <a:endParaRPr lang="en-US" sz="1100" dirty="0"/>
          </a:p>
        </p:txBody>
      </p:sp>
      <p:pic>
        <p:nvPicPr>
          <p:cNvPr id="15" name="Picture 14" descr="Ar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07" y="4268049"/>
            <a:ext cx="3729182" cy="6858000"/>
          </a:xfrm>
          <a:prstGeom prst="rect">
            <a:avLst/>
          </a:prstGeom>
        </p:spPr>
      </p:pic>
      <p:pic>
        <p:nvPicPr>
          <p:cNvPr id="23" name="Picture 22" descr="uni-folder-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7" y="1155823"/>
            <a:ext cx="1612570" cy="1298433"/>
          </a:xfrm>
          <a:prstGeom prst="rect">
            <a:avLst/>
          </a:prstGeom>
        </p:spPr>
      </p:pic>
      <p:pic>
        <p:nvPicPr>
          <p:cNvPr id="25" name="Picture 24" descr="uni-fol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17" y="2859151"/>
            <a:ext cx="1612570" cy="1298433"/>
          </a:xfrm>
          <a:prstGeom prst="rect">
            <a:avLst/>
          </a:prstGeom>
        </p:spPr>
      </p:pic>
      <p:pic>
        <p:nvPicPr>
          <p:cNvPr id="26" name="Picture 25" descr="cli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86" y="2433560"/>
            <a:ext cx="434610" cy="447895"/>
          </a:xfrm>
          <a:prstGeom prst="rect">
            <a:avLst/>
          </a:prstGeom>
        </p:spPr>
      </p:pic>
      <p:pic>
        <p:nvPicPr>
          <p:cNvPr id="27" name="Picture 26" descr="clic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86" y="4077386"/>
            <a:ext cx="434610" cy="447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96" y="4077386"/>
            <a:ext cx="2498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>
                <a:hlinkClick r:id="rId8"/>
              </a:rPr>
              <a:t>http://www.up.ac.za/media/shared/6/ZP_Files/undergraduate-brochure-2015.zp49297.pdf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1044793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69933" y="650107"/>
            <a:ext cx="3589867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When you have successfully completed the </a:t>
            </a:r>
            <a:r>
              <a:rPr lang="en-US" sz="1600" b="1" dirty="0" err="1">
                <a:solidFill>
                  <a:srgbClr val="000000"/>
                </a:solidFill>
              </a:rPr>
              <a:t>BEd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 err="1">
                <a:solidFill>
                  <a:srgbClr val="000000"/>
                </a:solidFill>
              </a:rPr>
              <a:t>programme</a:t>
            </a:r>
            <a:r>
              <a:rPr lang="en-US" sz="1600" b="1" dirty="0">
                <a:solidFill>
                  <a:srgbClr val="000000"/>
                </a:solidFill>
              </a:rPr>
              <a:t> you have achieved teaching status.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995" y="1924786"/>
            <a:ext cx="2760133" cy="83515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You can now register as a teacher with the South African Council for Educators. </a:t>
            </a:r>
          </a:p>
        </p:txBody>
      </p:sp>
      <p:sp>
        <p:nvSpPr>
          <p:cNvPr id="6" name="Rectangle 5"/>
          <p:cNvSpPr/>
          <p:nvPr/>
        </p:nvSpPr>
        <p:spPr>
          <a:xfrm rot="21445946">
            <a:off x="5638434" y="4400171"/>
            <a:ext cx="1915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http://www.sace.org.za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142746" y="5592608"/>
            <a:ext cx="3352476" cy="5847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Now you can apply for a teaching post in South African schools.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1011" y="2093704"/>
            <a:ext cx="497844" cy="4729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490545" y="5094255"/>
            <a:ext cx="497844" cy="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93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1755" y="4106519"/>
            <a:ext cx="1906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Teachers continually reflect on their teaching practice. </a:t>
            </a:r>
          </a:p>
          <a:p>
            <a:pPr algn="ctr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2239" y="2229981"/>
            <a:ext cx="1822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Teachers participate </a:t>
            </a:r>
          </a:p>
          <a:p>
            <a:pPr algn="ctr"/>
            <a:r>
              <a:rPr lang="en-US" sz="1400" dirty="0"/>
              <a:t>in workshops and conferences.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33638" y="167092"/>
            <a:ext cx="21785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Teachers share information and support one another.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8074" y="1015848"/>
            <a:ext cx="1711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Teachers engage with online information.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21354" y="5602115"/>
            <a:ext cx="1990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Teachers </a:t>
            </a:r>
            <a:r>
              <a:rPr lang="en-US" sz="1400" dirty="0" err="1">
                <a:solidFill>
                  <a:schemeClr val="bg1"/>
                </a:solidFill>
              </a:rPr>
              <a:t>enrol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for specialized and postgraduate </a:t>
            </a:r>
            <a:r>
              <a:rPr lang="en-US" sz="1400" dirty="0" err="1">
                <a:solidFill>
                  <a:schemeClr val="bg1"/>
                </a:solidFill>
              </a:rPr>
              <a:t>programmes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79800" y="600349"/>
            <a:ext cx="2760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As professionals teachers continually improve their competence and practice. </a:t>
            </a:r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C9F5675376814988BE87816236A349" ma:contentTypeVersion="9" ma:contentTypeDescription="Create a new document." ma:contentTypeScope="" ma:versionID="5cb6a14848812a09f802ab5001f78aff">
  <xsd:schema xmlns:xsd="http://www.w3.org/2001/XMLSchema" xmlns:xs="http://www.w3.org/2001/XMLSchema" xmlns:p="http://schemas.microsoft.com/office/2006/metadata/properties" xmlns:ns2="85282a53-827d-4236-8de6-76a7d51d147d" xmlns:ns3="5dff5a4c-7dbd-480b-b91d-4bd485a73ee2" targetNamespace="http://schemas.microsoft.com/office/2006/metadata/properties" ma:root="true" ma:fieldsID="1b6bf2c920790f2b9c1c9c489a11fdc8" ns2:_="" ns3:_="">
    <xsd:import namespace="85282a53-827d-4236-8de6-76a7d51d147d"/>
    <xsd:import namespace="5dff5a4c-7dbd-480b-b91d-4bd485a73e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f5a4c-7dbd-480b-b91d-4bd485a73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E1B7E4-124F-4B1B-8592-6BC27D0A45BB}"/>
</file>

<file path=customXml/itemProps2.xml><?xml version="1.0" encoding="utf-8"?>
<ds:datastoreItem xmlns:ds="http://schemas.openxmlformats.org/officeDocument/2006/customXml" ds:itemID="{293A3AC6-C28E-4C3C-90B9-9D4D19F1FA3D}"/>
</file>

<file path=customXml/itemProps3.xml><?xml version="1.0" encoding="utf-8"?>
<ds:datastoreItem xmlns:ds="http://schemas.openxmlformats.org/officeDocument/2006/customXml" ds:itemID="{2FCD9A65-D223-4B91-BACE-868EF9F9E8E9}"/>
</file>

<file path=docProps/app.xml><?xml version="1.0" encoding="utf-8"?>
<Properties xmlns="http://schemas.openxmlformats.org/officeDocument/2006/extended-properties" xmlns:vt="http://schemas.openxmlformats.org/officeDocument/2006/docPropsVTypes">
  <TotalTime>10895</TotalTime>
  <Words>729</Words>
  <Application>Microsoft Office PowerPoint</Application>
  <PresentationFormat>On-screen Show (4:3)</PresentationFormat>
  <Paragraphs>90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Verdana</vt:lpstr>
      <vt:lpstr>Office Theme</vt:lpstr>
      <vt:lpstr>How do I become a qualified teacher?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Randell</dc:creator>
  <cp:lastModifiedBy>Benita Gomes</cp:lastModifiedBy>
  <cp:revision>137</cp:revision>
  <dcterms:created xsi:type="dcterms:W3CDTF">2015-04-07T14:49:14Z</dcterms:created>
  <dcterms:modified xsi:type="dcterms:W3CDTF">2017-04-07T08:48:06Z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0x0101005CC9F5675376814988BE87816236A349</vt:lpwstr>
  </property>
</Properties>
</file>