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0FEEF-CBB1-47C0-AE9F-9996B3436CD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B4BB15-081B-45A5-9281-779A42054ED2}">
      <dgm:prSet phldrT="[Text]"/>
      <dgm:spPr/>
      <dgm:t>
        <a:bodyPr/>
        <a:lstStyle/>
        <a:p>
          <a:r>
            <a:rPr lang="en-ZW" dirty="0"/>
            <a:t>Teacher Observation</a:t>
          </a:r>
          <a:endParaRPr lang="en-US" dirty="0"/>
        </a:p>
      </dgm:t>
    </dgm:pt>
    <dgm:pt modelId="{EB251B19-75E7-41E2-A087-2C177B0B622B}" type="parTrans" cxnId="{6A84FBCB-45E2-4B8D-9939-8C15CF1DAF58}">
      <dgm:prSet/>
      <dgm:spPr/>
      <dgm:t>
        <a:bodyPr/>
        <a:lstStyle/>
        <a:p>
          <a:endParaRPr lang="en-US"/>
        </a:p>
      </dgm:t>
    </dgm:pt>
    <dgm:pt modelId="{8B7286B7-AB11-4BF5-B0E9-FBB93FA51D79}" type="sibTrans" cxnId="{6A84FBCB-45E2-4B8D-9939-8C15CF1DAF58}">
      <dgm:prSet/>
      <dgm:spPr/>
      <dgm:t>
        <a:bodyPr/>
        <a:lstStyle/>
        <a:p>
          <a:endParaRPr lang="en-US"/>
        </a:p>
      </dgm:t>
    </dgm:pt>
    <dgm:pt modelId="{630BE26C-B32B-4D02-8845-EBB22576A0B0}">
      <dgm:prSet phldrT="[Text]"/>
      <dgm:spPr/>
      <dgm:t>
        <a:bodyPr/>
        <a:lstStyle/>
        <a:p>
          <a:r>
            <a:rPr lang="en-ZW" dirty="0"/>
            <a:t>Identification of areas for improvement</a:t>
          </a:r>
          <a:endParaRPr lang="en-US" dirty="0"/>
        </a:p>
      </dgm:t>
    </dgm:pt>
    <dgm:pt modelId="{C9A84293-089B-4DE5-B6A5-008D99B0FF50}" type="parTrans" cxnId="{7E7CF78D-0DD2-40D7-A9E7-5F07730CCC19}">
      <dgm:prSet/>
      <dgm:spPr/>
      <dgm:t>
        <a:bodyPr/>
        <a:lstStyle/>
        <a:p>
          <a:endParaRPr lang="en-US"/>
        </a:p>
      </dgm:t>
    </dgm:pt>
    <dgm:pt modelId="{FB36427D-14FA-408C-978A-0EA9BB39422A}" type="sibTrans" cxnId="{7E7CF78D-0DD2-40D7-A9E7-5F07730CCC19}">
      <dgm:prSet/>
      <dgm:spPr/>
      <dgm:t>
        <a:bodyPr/>
        <a:lstStyle/>
        <a:p>
          <a:endParaRPr lang="en-US"/>
        </a:p>
      </dgm:t>
    </dgm:pt>
    <dgm:pt modelId="{81BA50F3-45F1-4E00-BAC9-E27927369895}">
      <dgm:prSet phldrT="[Text]"/>
      <dgm:spPr/>
      <dgm:t>
        <a:bodyPr/>
        <a:lstStyle/>
        <a:p>
          <a:r>
            <a:rPr lang="en-ZW" dirty="0"/>
            <a:t>Identify  capacity development methods</a:t>
          </a:r>
          <a:endParaRPr lang="en-US" dirty="0"/>
        </a:p>
      </dgm:t>
    </dgm:pt>
    <dgm:pt modelId="{EE64D986-98B4-4480-A5D4-53B6D1D4F0D9}" type="parTrans" cxnId="{7B8C9E6E-5338-4028-9BA8-B254DD998321}">
      <dgm:prSet/>
      <dgm:spPr/>
      <dgm:t>
        <a:bodyPr/>
        <a:lstStyle/>
        <a:p>
          <a:endParaRPr lang="en-US"/>
        </a:p>
      </dgm:t>
    </dgm:pt>
    <dgm:pt modelId="{07C6FE80-EA75-4DA4-B939-B0696A5F56CA}" type="sibTrans" cxnId="{7B8C9E6E-5338-4028-9BA8-B254DD998321}">
      <dgm:prSet/>
      <dgm:spPr/>
      <dgm:t>
        <a:bodyPr/>
        <a:lstStyle/>
        <a:p>
          <a:endParaRPr lang="en-US"/>
        </a:p>
      </dgm:t>
    </dgm:pt>
    <dgm:pt modelId="{D3552990-463E-4A1B-A1A9-A0877F17F367}">
      <dgm:prSet phldrT="[Text]"/>
      <dgm:spPr/>
      <dgm:t>
        <a:bodyPr/>
        <a:lstStyle/>
        <a:p>
          <a:r>
            <a:rPr lang="en-ZW" dirty="0"/>
            <a:t>Implement the professional development  plan</a:t>
          </a:r>
          <a:endParaRPr lang="en-US" dirty="0"/>
        </a:p>
      </dgm:t>
    </dgm:pt>
    <dgm:pt modelId="{09BB9C18-879B-4E44-BE28-053C67F7FEA1}" type="parTrans" cxnId="{4438A880-7704-4EF6-B460-5AD0EECE3DFB}">
      <dgm:prSet/>
      <dgm:spPr/>
      <dgm:t>
        <a:bodyPr/>
        <a:lstStyle/>
        <a:p>
          <a:endParaRPr lang="en-US"/>
        </a:p>
      </dgm:t>
    </dgm:pt>
    <dgm:pt modelId="{4FC67F1E-75C7-4C9C-ACD4-278E9F25E812}" type="sibTrans" cxnId="{4438A880-7704-4EF6-B460-5AD0EECE3DFB}">
      <dgm:prSet/>
      <dgm:spPr/>
      <dgm:t>
        <a:bodyPr/>
        <a:lstStyle/>
        <a:p>
          <a:endParaRPr lang="en-US"/>
        </a:p>
      </dgm:t>
    </dgm:pt>
    <dgm:pt modelId="{B25104C4-708F-4AD3-B1C4-322D8696536E}">
      <dgm:prSet phldrT="[Text]"/>
      <dgm:spPr/>
      <dgm:t>
        <a:bodyPr/>
        <a:lstStyle/>
        <a:p>
          <a:r>
            <a:rPr lang="en-ZW" dirty="0"/>
            <a:t>Plan for the professional  development</a:t>
          </a:r>
          <a:endParaRPr lang="en-US" dirty="0"/>
        </a:p>
      </dgm:t>
    </dgm:pt>
    <dgm:pt modelId="{6C25D4E7-550C-44D8-A0C5-04D0C4979285}" type="sibTrans" cxnId="{46830D27-400C-4D14-8B7B-AEED701F2756}">
      <dgm:prSet/>
      <dgm:spPr/>
      <dgm:t>
        <a:bodyPr/>
        <a:lstStyle/>
        <a:p>
          <a:endParaRPr lang="en-US"/>
        </a:p>
      </dgm:t>
    </dgm:pt>
    <dgm:pt modelId="{66408D4C-6384-4447-8AAB-37108C00065D}" type="parTrans" cxnId="{46830D27-400C-4D14-8B7B-AEED701F2756}">
      <dgm:prSet/>
      <dgm:spPr/>
      <dgm:t>
        <a:bodyPr/>
        <a:lstStyle/>
        <a:p>
          <a:endParaRPr lang="en-US"/>
        </a:p>
      </dgm:t>
    </dgm:pt>
    <dgm:pt modelId="{4469095E-041A-46AD-9765-AE4837D8DA46}" type="pres">
      <dgm:prSet presAssocID="{6BB0FEEF-CBB1-47C0-AE9F-9996B3436CDF}" presName="Name0" presStyleCnt="0">
        <dgm:presLayoutVars>
          <dgm:dir/>
          <dgm:resizeHandles val="exact"/>
        </dgm:presLayoutVars>
      </dgm:prSet>
      <dgm:spPr/>
    </dgm:pt>
    <dgm:pt modelId="{6EC9532C-963E-4F77-A903-1D80C39D7E88}" type="pres">
      <dgm:prSet presAssocID="{6BB0FEEF-CBB1-47C0-AE9F-9996B3436CDF}" presName="cycle" presStyleCnt="0"/>
      <dgm:spPr/>
    </dgm:pt>
    <dgm:pt modelId="{6F285A84-CD9B-46A7-B91E-CD8221A9684A}" type="pres">
      <dgm:prSet presAssocID="{CCB4BB15-081B-45A5-9281-779A42054ED2}" presName="nodeFirstNode" presStyleLbl="node1" presStyleIdx="0" presStyleCnt="5">
        <dgm:presLayoutVars>
          <dgm:bulletEnabled val="1"/>
        </dgm:presLayoutVars>
      </dgm:prSet>
      <dgm:spPr/>
    </dgm:pt>
    <dgm:pt modelId="{73547B7A-80A6-4BE7-8096-7A2D15247575}" type="pres">
      <dgm:prSet presAssocID="{8B7286B7-AB11-4BF5-B0E9-FBB93FA51D79}" presName="sibTransFirstNode" presStyleLbl="bgShp" presStyleIdx="0" presStyleCnt="1"/>
      <dgm:spPr/>
    </dgm:pt>
    <dgm:pt modelId="{B3B3C683-28E7-4E27-89CE-3C8B4E74AEF7}" type="pres">
      <dgm:prSet presAssocID="{630BE26C-B32B-4D02-8845-EBB22576A0B0}" presName="nodeFollowingNodes" presStyleLbl="node1" presStyleIdx="1" presStyleCnt="5">
        <dgm:presLayoutVars>
          <dgm:bulletEnabled val="1"/>
        </dgm:presLayoutVars>
      </dgm:prSet>
      <dgm:spPr/>
    </dgm:pt>
    <dgm:pt modelId="{C7D8A8C7-28A4-41C0-825E-9621B5F858D9}" type="pres">
      <dgm:prSet presAssocID="{81BA50F3-45F1-4E00-BAC9-E27927369895}" presName="nodeFollowingNodes" presStyleLbl="node1" presStyleIdx="2" presStyleCnt="5">
        <dgm:presLayoutVars>
          <dgm:bulletEnabled val="1"/>
        </dgm:presLayoutVars>
      </dgm:prSet>
      <dgm:spPr/>
    </dgm:pt>
    <dgm:pt modelId="{B144DCFF-4B10-4509-BF60-8BEA5DAD55DB}" type="pres">
      <dgm:prSet presAssocID="{B25104C4-708F-4AD3-B1C4-322D8696536E}" presName="nodeFollowingNodes" presStyleLbl="node1" presStyleIdx="3" presStyleCnt="5">
        <dgm:presLayoutVars>
          <dgm:bulletEnabled val="1"/>
        </dgm:presLayoutVars>
      </dgm:prSet>
      <dgm:spPr/>
    </dgm:pt>
    <dgm:pt modelId="{6D6B5736-B16A-4EFF-8D37-49F58F21CB93}" type="pres">
      <dgm:prSet presAssocID="{D3552990-463E-4A1B-A1A9-A0877F17F367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46830D27-400C-4D14-8B7B-AEED701F2756}" srcId="{6BB0FEEF-CBB1-47C0-AE9F-9996B3436CDF}" destId="{B25104C4-708F-4AD3-B1C4-322D8696536E}" srcOrd="3" destOrd="0" parTransId="{66408D4C-6384-4447-8AAB-37108C00065D}" sibTransId="{6C25D4E7-550C-44D8-A0C5-04D0C4979285}"/>
    <dgm:cxn modelId="{F6E80A63-109B-4D78-BF40-3146AF885DD2}" type="presOf" srcId="{8B7286B7-AB11-4BF5-B0E9-FBB93FA51D79}" destId="{73547B7A-80A6-4BE7-8096-7A2D15247575}" srcOrd="0" destOrd="0" presId="urn:microsoft.com/office/officeart/2005/8/layout/cycle3"/>
    <dgm:cxn modelId="{7B8C9E6E-5338-4028-9BA8-B254DD998321}" srcId="{6BB0FEEF-CBB1-47C0-AE9F-9996B3436CDF}" destId="{81BA50F3-45F1-4E00-BAC9-E27927369895}" srcOrd="2" destOrd="0" parTransId="{EE64D986-98B4-4480-A5D4-53B6D1D4F0D9}" sibTransId="{07C6FE80-EA75-4DA4-B939-B0696A5F56CA}"/>
    <dgm:cxn modelId="{E5D6E152-6FC2-4DFC-A33D-2C310383FF95}" type="presOf" srcId="{CCB4BB15-081B-45A5-9281-779A42054ED2}" destId="{6F285A84-CD9B-46A7-B91E-CD8221A9684A}" srcOrd="0" destOrd="0" presId="urn:microsoft.com/office/officeart/2005/8/layout/cycle3"/>
    <dgm:cxn modelId="{A574C758-43D7-4718-86E8-BBDD726CAAB4}" type="presOf" srcId="{D3552990-463E-4A1B-A1A9-A0877F17F367}" destId="{6D6B5736-B16A-4EFF-8D37-49F58F21CB93}" srcOrd="0" destOrd="0" presId="urn:microsoft.com/office/officeart/2005/8/layout/cycle3"/>
    <dgm:cxn modelId="{4438A880-7704-4EF6-B460-5AD0EECE3DFB}" srcId="{6BB0FEEF-CBB1-47C0-AE9F-9996B3436CDF}" destId="{D3552990-463E-4A1B-A1A9-A0877F17F367}" srcOrd="4" destOrd="0" parTransId="{09BB9C18-879B-4E44-BE28-053C67F7FEA1}" sibTransId="{4FC67F1E-75C7-4C9C-ACD4-278E9F25E812}"/>
    <dgm:cxn modelId="{7E7CF78D-0DD2-40D7-A9E7-5F07730CCC19}" srcId="{6BB0FEEF-CBB1-47C0-AE9F-9996B3436CDF}" destId="{630BE26C-B32B-4D02-8845-EBB22576A0B0}" srcOrd="1" destOrd="0" parTransId="{C9A84293-089B-4DE5-B6A5-008D99B0FF50}" sibTransId="{FB36427D-14FA-408C-978A-0EA9BB39422A}"/>
    <dgm:cxn modelId="{C8E7FBA1-7B21-4DB5-8F93-3032310B23AE}" type="presOf" srcId="{81BA50F3-45F1-4E00-BAC9-E27927369895}" destId="{C7D8A8C7-28A4-41C0-825E-9621B5F858D9}" srcOrd="0" destOrd="0" presId="urn:microsoft.com/office/officeart/2005/8/layout/cycle3"/>
    <dgm:cxn modelId="{C51EF9A3-0954-49E4-802A-AA4E9A7CA257}" type="presOf" srcId="{6BB0FEEF-CBB1-47C0-AE9F-9996B3436CDF}" destId="{4469095E-041A-46AD-9765-AE4837D8DA46}" srcOrd="0" destOrd="0" presId="urn:microsoft.com/office/officeart/2005/8/layout/cycle3"/>
    <dgm:cxn modelId="{04BB5EB0-A982-48E4-B2DC-89D295CAEF14}" type="presOf" srcId="{630BE26C-B32B-4D02-8845-EBB22576A0B0}" destId="{B3B3C683-28E7-4E27-89CE-3C8B4E74AEF7}" srcOrd="0" destOrd="0" presId="urn:microsoft.com/office/officeart/2005/8/layout/cycle3"/>
    <dgm:cxn modelId="{9C0028C7-3CE6-4E00-BBDD-86474D65D383}" type="presOf" srcId="{B25104C4-708F-4AD3-B1C4-322D8696536E}" destId="{B144DCFF-4B10-4509-BF60-8BEA5DAD55DB}" srcOrd="0" destOrd="0" presId="urn:microsoft.com/office/officeart/2005/8/layout/cycle3"/>
    <dgm:cxn modelId="{6A84FBCB-45E2-4B8D-9939-8C15CF1DAF58}" srcId="{6BB0FEEF-CBB1-47C0-AE9F-9996B3436CDF}" destId="{CCB4BB15-081B-45A5-9281-779A42054ED2}" srcOrd="0" destOrd="0" parTransId="{EB251B19-75E7-41E2-A087-2C177B0B622B}" sibTransId="{8B7286B7-AB11-4BF5-B0E9-FBB93FA51D79}"/>
    <dgm:cxn modelId="{032C61D1-D304-448D-839B-FB8C21DEA5EB}" type="presParOf" srcId="{4469095E-041A-46AD-9765-AE4837D8DA46}" destId="{6EC9532C-963E-4F77-A903-1D80C39D7E88}" srcOrd="0" destOrd="0" presId="urn:microsoft.com/office/officeart/2005/8/layout/cycle3"/>
    <dgm:cxn modelId="{495876E6-75C9-4466-BC14-64F4A7F4925F}" type="presParOf" srcId="{6EC9532C-963E-4F77-A903-1D80C39D7E88}" destId="{6F285A84-CD9B-46A7-B91E-CD8221A9684A}" srcOrd="0" destOrd="0" presId="urn:microsoft.com/office/officeart/2005/8/layout/cycle3"/>
    <dgm:cxn modelId="{AFFE1695-E16E-46BE-8D5A-2A8542FC270B}" type="presParOf" srcId="{6EC9532C-963E-4F77-A903-1D80C39D7E88}" destId="{73547B7A-80A6-4BE7-8096-7A2D15247575}" srcOrd="1" destOrd="0" presId="urn:microsoft.com/office/officeart/2005/8/layout/cycle3"/>
    <dgm:cxn modelId="{9D8F2D46-2934-46BD-A8B7-5F6401B3E0B4}" type="presParOf" srcId="{6EC9532C-963E-4F77-A903-1D80C39D7E88}" destId="{B3B3C683-28E7-4E27-89CE-3C8B4E74AEF7}" srcOrd="2" destOrd="0" presId="urn:microsoft.com/office/officeart/2005/8/layout/cycle3"/>
    <dgm:cxn modelId="{B3CE1017-9E2D-4D25-B555-F0719BA8AE91}" type="presParOf" srcId="{6EC9532C-963E-4F77-A903-1D80C39D7E88}" destId="{C7D8A8C7-28A4-41C0-825E-9621B5F858D9}" srcOrd="3" destOrd="0" presId="urn:microsoft.com/office/officeart/2005/8/layout/cycle3"/>
    <dgm:cxn modelId="{1BF4F536-9E19-4A87-B9B4-81B3268607B9}" type="presParOf" srcId="{6EC9532C-963E-4F77-A903-1D80C39D7E88}" destId="{B144DCFF-4B10-4509-BF60-8BEA5DAD55DB}" srcOrd="4" destOrd="0" presId="urn:microsoft.com/office/officeart/2005/8/layout/cycle3"/>
    <dgm:cxn modelId="{936E4615-791C-441C-B3D6-DB127A220BD8}" type="presParOf" srcId="{6EC9532C-963E-4F77-A903-1D80C39D7E88}" destId="{6D6B5736-B16A-4EFF-8D37-49F58F21CB93}" srcOrd="5" destOrd="0" presId="urn:microsoft.com/office/officeart/2005/8/layout/cycle3"/>
  </dgm:cxnLst>
  <dgm:bg>
    <a:solidFill>
      <a:schemeClr val="accent2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547B7A-80A6-4BE7-8096-7A2D15247575}">
      <dsp:nvSpPr>
        <dsp:cNvPr id="0" name=""/>
        <dsp:cNvSpPr/>
      </dsp:nvSpPr>
      <dsp:spPr>
        <a:xfrm>
          <a:off x="3036148" y="-29711"/>
          <a:ext cx="4443303" cy="4443303"/>
        </a:xfrm>
        <a:prstGeom prst="circularArrow">
          <a:avLst>
            <a:gd name="adj1" fmla="val 5544"/>
            <a:gd name="adj2" fmla="val 330680"/>
            <a:gd name="adj3" fmla="val 13737023"/>
            <a:gd name="adj4" fmla="val 1740968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285A84-CD9B-46A7-B91E-CD8221A9684A}">
      <dsp:nvSpPr>
        <dsp:cNvPr id="0" name=""/>
        <dsp:cNvSpPr/>
      </dsp:nvSpPr>
      <dsp:spPr>
        <a:xfrm>
          <a:off x="4200078" y="415"/>
          <a:ext cx="2115442" cy="1057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500" kern="1200" dirty="0"/>
            <a:t>Teacher Observation</a:t>
          </a:r>
          <a:endParaRPr lang="en-US" sz="1500" kern="1200" dirty="0"/>
        </a:p>
      </dsp:txBody>
      <dsp:txXfrm>
        <a:off x="4251712" y="52049"/>
        <a:ext cx="2012174" cy="954453"/>
      </dsp:txXfrm>
    </dsp:sp>
    <dsp:sp modelId="{B3B3C683-28E7-4E27-89CE-3C8B4E74AEF7}">
      <dsp:nvSpPr>
        <dsp:cNvPr id="0" name=""/>
        <dsp:cNvSpPr/>
      </dsp:nvSpPr>
      <dsp:spPr>
        <a:xfrm>
          <a:off x="6002139" y="1309688"/>
          <a:ext cx="2115442" cy="1057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500" kern="1200" dirty="0"/>
            <a:t>Identification of areas for improvement</a:t>
          </a:r>
          <a:endParaRPr lang="en-US" sz="1500" kern="1200" dirty="0"/>
        </a:p>
      </dsp:txBody>
      <dsp:txXfrm>
        <a:off x="6053773" y="1361322"/>
        <a:ext cx="2012174" cy="954453"/>
      </dsp:txXfrm>
    </dsp:sp>
    <dsp:sp modelId="{C7D8A8C7-28A4-41C0-825E-9621B5F858D9}">
      <dsp:nvSpPr>
        <dsp:cNvPr id="0" name=""/>
        <dsp:cNvSpPr/>
      </dsp:nvSpPr>
      <dsp:spPr>
        <a:xfrm>
          <a:off x="5313813" y="3428138"/>
          <a:ext cx="2115442" cy="1057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500" kern="1200" dirty="0"/>
            <a:t>Identify  capacity development methods</a:t>
          </a:r>
          <a:endParaRPr lang="en-US" sz="1500" kern="1200" dirty="0"/>
        </a:p>
      </dsp:txBody>
      <dsp:txXfrm>
        <a:off x="5365447" y="3479772"/>
        <a:ext cx="2012174" cy="954453"/>
      </dsp:txXfrm>
    </dsp:sp>
    <dsp:sp modelId="{B144DCFF-4B10-4509-BF60-8BEA5DAD55DB}">
      <dsp:nvSpPr>
        <dsp:cNvPr id="0" name=""/>
        <dsp:cNvSpPr/>
      </dsp:nvSpPr>
      <dsp:spPr>
        <a:xfrm>
          <a:off x="3086343" y="3428138"/>
          <a:ext cx="2115442" cy="1057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500" kern="1200" dirty="0"/>
            <a:t>Plan for the professional  development</a:t>
          </a:r>
          <a:endParaRPr lang="en-US" sz="1500" kern="1200" dirty="0"/>
        </a:p>
      </dsp:txBody>
      <dsp:txXfrm>
        <a:off x="3137977" y="3479772"/>
        <a:ext cx="2012174" cy="954453"/>
      </dsp:txXfrm>
    </dsp:sp>
    <dsp:sp modelId="{6D6B5736-B16A-4EFF-8D37-49F58F21CB93}">
      <dsp:nvSpPr>
        <dsp:cNvPr id="0" name=""/>
        <dsp:cNvSpPr/>
      </dsp:nvSpPr>
      <dsp:spPr>
        <a:xfrm>
          <a:off x="2398017" y="1309688"/>
          <a:ext cx="2115442" cy="1057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500" kern="1200" dirty="0"/>
            <a:t>Implement the professional development  plan</a:t>
          </a:r>
          <a:endParaRPr lang="en-US" sz="1500" kern="1200" dirty="0"/>
        </a:p>
      </dsp:txBody>
      <dsp:txXfrm>
        <a:off x="2449651" y="1361322"/>
        <a:ext cx="2012174" cy="954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4116A-A969-4A9E-BC93-A5DC53E0D7D7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D4DE2-01B1-47C8-A94F-A2594FD5D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3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W" dirty="0"/>
              <a:t>Practice-based coaching: supervisor  in a joint post lesson observation  interview gives actionable</a:t>
            </a:r>
            <a:r>
              <a:rPr lang="en-ZW" baseline="0" dirty="0"/>
              <a:t> feedback to teacher</a:t>
            </a:r>
          </a:p>
          <a:p>
            <a:r>
              <a:rPr lang="en-ZW" baseline="0" dirty="0"/>
              <a:t>Team teaching:  teachers  collaborate in teaching certain topics</a:t>
            </a:r>
          </a:p>
          <a:p>
            <a:r>
              <a:rPr lang="en-ZW" baseline="0" dirty="0"/>
              <a:t>School-based staff development sessions: these need to be planned for and teachers with the needed expertise facilitate  on the identified topics</a:t>
            </a:r>
          </a:p>
          <a:p>
            <a:r>
              <a:rPr lang="en-ZW" baseline="0" dirty="0"/>
              <a:t>Learning exchange visits: teachers can visit other schools to learn good practices</a:t>
            </a:r>
          </a:p>
          <a:p>
            <a:r>
              <a:rPr lang="en-ZW" baseline="0" dirty="0"/>
              <a:t>Workplace shadowing : a teacher follows someone knowledgeable or skilled in a </a:t>
            </a:r>
            <a:r>
              <a:rPr lang="en-ZW" baseline="0" dirty="0" err="1"/>
              <a:t>certin</a:t>
            </a:r>
            <a:r>
              <a:rPr lang="en-ZW" baseline="0" dirty="0"/>
              <a:t> aspect to learn from the person</a:t>
            </a:r>
          </a:p>
          <a:p>
            <a:r>
              <a:rPr lang="en-ZW" baseline="0" dirty="0"/>
              <a:t>Training workshops; the school leader can facilitate that the teacher attends a relevant training workshop</a:t>
            </a:r>
          </a:p>
          <a:p>
            <a:r>
              <a:rPr lang="en-ZW" baseline="0" dirty="0"/>
              <a:t>Following a </a:t>
            </a:r>
            <a:r>
              <a:rPr lang="en-ZW" baseline="0" dirty="0" err="1"/>
              <a:t>mooc</a:t>
            </a:r>
            <a:r>
              <a:rPr lang="en-ZW" baseline="0" dirty="0"/>
              <a:t>:  the teacher can also follow a relevant massive open on-line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D4DE2-01B1-47C8-A94F-A2594FD5D5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7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W" dirty="0"/>
              <a:t>NB: all resources</a:t>
            </a:r>
            <a:r>
              <a:rPr lang="en-ZW" baseline="0" dirty="0"/>
              <a:t> raised must be accounted for and  used for the purpose they were raised.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D4DE2-01B1-47C8-A94F-A2594FD5D5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76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2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3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43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37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54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58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19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4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9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6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4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8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0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9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5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30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81CBC36-C887-4241-AF54-23361688BC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F77CC8F-5E39-4142-8D6C-76F918026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8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W" dirty="0"/>
              <a:t>Teacher Professional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W" dirty="0"/>
              <a:t>Session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56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Discussion 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What resource mobilisation strategies   have worked in your school?</a:t>
            </a:r>
          </a:p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What resource mobilisation strategies have you tried and  </a:t>
            </a:r>
            <a:r>
              <a:rPr lang="en-ZW"/>
              <a:t>found challenging?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18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Continuous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/>
          </a:p>
          <a:p>
            <a:pPr marL="0" indent="0">
              <a:buNone/>
            </a:pPr>
            <a:r>
              <a:rPr lang="en-ZW" dirty="0"/>
              <a:t>Continuous Professional Development is cited as one of the strategies for effective  curriculum implementation.(Curriculum Framework for Primary and Secondary Education 2015-2022)</a:t>
            </a:r>
            <a:endParaRPr lang="en-US" dirty="0"/>
          </a:p>
        </p:txBody>
      </p:sp>
      <p:pic>
        <p:nvPicPr>
          <p:cNvPr id="5" name="Picture 4" descr="Graduation Cap Hat · Free vector graphic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076" y="3827665"/>
            <a:ext cx="3274291" cy="219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6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The Continuous Professional Development cycle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264076"/>
              </p:ext>
            </p:extLst>
          </p:nvPr>
        </p:nvGraphicFramePr>
        <p:xfrm>
          <a:off x="838200" y="2198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42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Capacity Development Methods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038667"/>
              </p:ext>
            </p:extLst>
          </p:nvPr>
        </p:nvGraphicFramePr>
        <p:xfrm>
          <a:off x="1155700" y="2603500"/>
          <a:ext cx="8824913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4913">
                  <a:extLst>
                    <a:ext uri="{9D8B030D-6E8A-4147-A177-3AD203B41FA5}">
                      <a16:colId xmlns:a16="http://schemas.microsoft.com/office/drawing/2014/main" val="2104980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Practice-based  coaching: 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673893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Action research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2338734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Team teaching: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3920397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School-based Staff-development sessions: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3925173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Learning exchange visits: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3910345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Workplace shadowing: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274808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Learning conversations:</a:t>
                      </a:r>
                    </a:p>
                    <a:p>
                      <a:r>
                        <a:rPr lang="en-ZW" dirty="0"/>
                        <a:t>Training</a:t>
                      </a:r>
                      <a:r>
                        <a:rPr lang="en-ZW" baseline="0" dirty="0"/>
                        <a:t> workshops: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129685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W" dirty="0"/>
                        <a:t>Following</a:t>
                      </a:r>
                      <a:r>
                        <a:rPr lang="en-ZW" baseline="0" dirty="0"/>
                        <a:t> a Mooc :</a:t>
                      </a:r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929408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6738" marR="76738"/>
                </a:tc>
                <a:extLst>
                  <a:ext uri="{0D108BD9-81ED-4DB2-BD59-A6C34878D82A}">
                    <a16:rowId xmlns:a16="http://schemas.microsoft.com/office/drawing/2014/main" val="3344739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150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Resource Mobilisation to support ECD</a:t>
            </a:r>
            <a:endParaRPr lang="en-US" dirty="0"/>
          </a:p>
        </p:txBody>
      </p:sp>
      <p:pic>
        <p:nvPicPr>
          <p:cNvPr id="5" name="Content Placeholder 4" descr="well set up ECD classroom in Sikless | Global Action Nepal ..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68" y="2288999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763810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Resources Needed in ECD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Human Resources:  Teachers and Teaching Assistants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Infrastructure: classrooms, age appropriate furniture, wash facilities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Teaching and learning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Duty bearers in resource mobilisation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W" dirty="0"/>
              <a:t>SDC  /Association</a:t>
            </a:r>
          </a:p>
          <a:p>
            <a:r>
              <a:rPr lang="en-ZW" dirty="0"/>
              <a:t>Develop school development plans</a:t>
            </a:r>
          </a:p>
          <a:p>
            <a:r>
              <a:rPr lang="en-ZW" dirty="0"/>
              <a:t>Execute school development plans</a:t>
            </a:r>
          </a:p>
          <a:p>
            <a:r>
              <a:rPr lang="en-ZW" dirty="0"/>
              <a:t>Mobilize parents to pay levies</a:t>
            </a:r>
          </a:p>
          <a:p>
            <a:r>
              <a:rPr lang="en-ZW" dirty="0"/>
              <a:t>Mobilize other resources from the private sector</a:t>
            </a:r>
          </a:p>
          <a:p>
            <a:pPr marL="0" indent="0">
              <a:buNone/>
            </a:pPr>
            <a:r>
              <a:rPr lang="en-ZW" dirty="0"/>
              <a:t>Parents/Guardians</a:t>
            </a:r>
          </a:p>
          <a:p>
            <a:r>
              <a:rPr lang="en-ZW" dirty="0"/>
              <a:t>Support school feeding programme</a:t>
            </a:r>
          </a:p>
          <a:p>
            <a:r>
              <a:rPr lang="en-ZW" dirty="0"/>
              <a:t>Support school infrastructural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Duty bearers in resource mobilisation 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W" dirty="0"/>
              <a:t>The School Heads</a:t>
            </a:r>
          </a:p>
          <a:p>
            <a:r>
              <a:rPr lang="en-ZW" dirty="0"/>
              <a:t>Mobilize parental and community involvement</a:t>
            </a:r>
          </a:p>
          <a:p>
            <a:r>
              <a:rPr lang="en-ZW" dirty="0"/>
              <a:t>Support school-based staff development sessions/workshops</a:t>
            </a:r>
          </a:p>
          <a:p>
            <a:pPr marL="0" indent="0">
              <a:buNone/>
            </a:pPr>
            <a:r>
              <a:rPr lang="en-ZW" dirty="0"/>
              <a:t>TICs</a:t>
            </a:r>
          </a:p>
          <a:p>
            <a:r>
              <a:rPr lang="en-ZW" dirty="0"/>
              <a:t>Ensure provision of adequate and relevant early learning  instructional materials in liaison with the school head and parents</a:t>
            </a:r>
          </a:p>
          <a:p>
            <a:pPr marL="0" indent="0">
              <a:buNone/>
            </a:pPr>
            <a:r>
              <a:rPr lang="en-ZW" dirty="0"/>
              <a:t>Infant School Teachers</a:t>
            </a:r>
          </a:p>
          <a:p>
            <a:r>
              <a:rPr lang="en-ZW" dirty="0"/>
              <a:t>Prepare relevant and age appropriate teaching and learning materials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84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Resource Mobilisation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/>
              <a:t>Levies</a:t>
            </a:r>
          </a:p>
          <a:p>
            <a:r>
              <a:rPr lang="en-ZW" dirty="0"/>
              <a:t>Income generation projects</a:t>
            </a:r>
          </a:p>
          <a:p>
            <a:r>
              <a:rPr lang="en-ZW" dirty="0"/>
              <a:t>Fundraising activities e.g. civvies, raffle</a:t>
            </a:r>
          </a:p>
          <a:p>
            <a:r>
              <a:rPr lang="en-ZW" dirty="0"/>
              <a:t>Donation in cash or kind</a:t>
            </a:r>
          </a:p>
          <a:p>
            <a:r>
              <a:rPr lang="en-ZW" dirty="0"/>
              <a:t>Hiring out of facilities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390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88</TotalTime>
  <Words>392</Words>
  <Application>Microsoft Office PowerPoint</Application>
  <PresentationFormat>Widescreen</PresentationFormat>
  <Paragraphs>67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Wingdings 3</vt:lpstr>
      <vt:lpstr>Ion Boardroom</vt:lpstr>
      <vt:lpstr>Teacher Professional Development</vt:lpstr>
      <vt:lpstr>Continuous Professional Development</vt:lpstr>
      <vt:lpstr>The Continuous Professional Development cycle</vt:lpstr>
      <vt:lpstr>Capacity Development Methods</vt:lpstr>
      <vt:lpstr>Resource Mobilisation to support ECD</vt:lpstr>
      <vt:lpstr>Resources Needed in ECD</vt:lpstr>
      <vt:lpstr>Duty bearers in resource mobilisation</vt:lpstr>
      <vt:lpstr>Duty bearers in resource mobilisation  continued</vt:lpstr>
      <vt:lpstr>Resource Mobilisation strategies</vt:lpstr>
      <vt:lpstr>Discussion  Questions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Professional Development</dc:title>
  <dc:creator>Alvord</dc:creator>
  <cp:lastModifiedBy>Deryn Moore</cp:lastModifiedBy>
  <cp:revision>15</cp:revision>
  <dcterms:created xsi:type="dcterms:W3CDTF">2019-12-04T08:45:37Z</dcterms:created>
  <dcterms:modified xsi:type="dcterms:W3CDTF">2021-10-01T12:24:54Z</dcterms:modified>
</cp:coreProperties>
</file>