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6" r:id="rId12"/>
    <p:sldId id="267" r:id="rId13"/>
    <p:sldId id="268" r:id="rId14"/>
    <p:sldId id="272" r:id="rId15"/>
    <p:sldId id="269" r:id="rId16"/>
    <p:sldId id="273" r:id="rId17"/>
    <p:sldId id="274" r:id="rId18"/>
    <p:sldId id="275" r:id="rId19"/>
    <p:sldId id="270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AC4ED-94D2-4ED5-A9CC-8AA8BC08335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77608E-090A-40E2-91CD-8882FB9E56AE}">
      <dgm:prSet phldrT="[Text]"/>
      <dgm:spPr/>
      <dgm:t>
        <a:bodyPr/>
        <a:lstStyle/>
        <a:p>
          <a:r>
            <a:rPr lang="en-ZW" dirty="0"/>
            <a:t>Planning goals and  action steps</a:t>
          </a:r>
          <a:endParaRPr lang="en-US" dirty="0"/>
        </a:p>
      </dgm:t>
    </dgm:pt>
    <dgm:pt modelId="{8B0D9CD2-CB39-455D-908B-FDB87FE42187}" type="parTrans" cxnId="{624456E2-DC4A-4DC6-BB5A-F6FF5316C2AD}">
      <dgm:prSet/>
      <dgm:spPr/>
      <dgm:t>
        <a:bodyPr/>
        <a:lstStyle/>
        <a:p>
          <a:endParaRPr lang="en-US"/>
        </a:p>
      </dgm:t>
    </dgm:pt>
    <dgm:pt modelId="{EA768E8E-624B-40A3-B141-64D556C7A671}" type="sibTrans" cxnId="{624456E2-DC4A-4DC6-BB5A-F6FF5316C2AD}">
      <dgm:prSet/>
      <dgm:spPr/>
      <dgm:t>
        <a:bodyPr/>
        <a:lstStyle/>
        <a:p>
          <a:endParaRPr lang="en-US"/>
        </a:p>
      </dgm:t>
    </dgm:pt>
    <dgm:pt modelId="{6216F4B5-C312-459A-8969-9699E1F32892}">
      <dgm:prSet phldrT="[Text]"/>
      <dgm:spPr/>
      <dgm:t>
        <a:bodyPr/>
        <a:lstStyle/>
        <a:p>
          <a:r>
            <a:rPr lang="en-ZW" dirty="0"/>
            <a:t>Engaging in focussed observation</a:t>
          </a:r>
          <a:endParaRPr lang="en-US" dirty="0"/>
        </a:p>
      </dgm:t>
    </dgm:pt>
    <dgm:pt modelId="{30D1CB3E-FFFF-4128-B683-AFAA7C4F01F8}" type="parTrans" cxnId="{BC133F0A-C25C-4047-972C-64AC905ADD6E}">
      <dgm:prSet/>
      <dgm:spPr/>
      <dgm:t>
        <a:bodyPr/>
        <a:lstStyle/>
        <a:p>
          <a:endParaRPr lang="en-US"/>
        </a:p>
      </dgm:t>
    </dgm:pt>
    <dgm:pt modelId="{5D98D3A5-3167-445E-8B70-86076DC88E19}" type="sibTrans" cxnId="{BC133F0A-C25C-4047-972C-64AC905ADD6E}">
      <dgm:prSet/>
      <dgm:spPr/>
      <dgm:t>
        <a:bodyPr/>
        <a:lstStyle/>
        <a:p>
          <a:endParaRPr lang="en-US"/>
        </a:p>
      </dgm:t>
    </dgm:pt>
    <dgm:pt modelId="{77C16367-1DBB-4139-A749-97395837EB6B}">
      <dgm:prSet phldrT="[Text]"/>
      <dgm:spPr/>
      <dgm:t>
        <a:bodyPr/>
        <a:lstStyle/>
        <a:p>
          <a:r>
            <a:rPr lang="en-ZW" dirty="0"/>
            <a:t>Reflecting  on, giving and receiving feedback</a:t>
          </a:r>
          <a:endParaRPr lang="en-US" dirty="0"/>
        </a:p>
      </dgm:t>
    </dgm:pt>
    <dgm:pt modelId="{A3C34364-3A21-49F4-A658-04ED2CD595FC}" type="parTrans" cxnId="{54F15DC0-23BC-40EC-93CD-C0999692AB76}">
      <dgm:prSet/>
      <dgm:spPr/>
      <dgm:t>
        <a:bodyPr/>
        <a:lstStyle/>
        <a:p>
          <a:endParaRPr lang="en-US"/>
        </a:p>
      </dgm:t>
    </dgm:pt>
    <dgm:pt modelId="{23D45A37-4D0A-46F2-B0FC-6C1FA37C0625}" type="sibTrans" cxnId="{54F15DC0-23BC-40EC-93CD-C0999692AB76}">
      <dgm:prSet/>
      <dgm:spPr/>
      <dgm:t>
        <a:bodyPr/>
        <a:lstStyle/>
        <a:p>
          <a:endParaRPr lang="en-US"/>
        </a:p>
      </dgm:t>
    </dgm:pt>
    <dgm:pt modelId="{EEF058AB-9CA3-4C8D-9DCB-7AA1F062EAF9}" type="pres">
      <dgm:prSet presAssocID="{5DCAC4ED-94D2-4ED5-A9CC-8AA8BC083359}" presName="compositeShape" presStyleCnt="0">
        <dgm:presLayoutVars>
          <dgm:chMax val="7"/>
          <dgm:dir/>
          <dgm:resizeHandles val="exact"/>
        </dgm:presLayoutVars>
      </dgm:prSet>
      <dgm:spPr/>
    </dgm:pt>
    <dgm:pt modelId="{E7F6FF23-CDD8-45F9-860C-8755AEA9B9F4}" type="pres">
      <dgm:prSet presAssocID="{5DCAC4ED-94D2-4ED5-A9CC-8AA8BC083359}" presName="wedge1" presStyleLbl="node1" presStyleIdx="0" presStyleCnt="3" custLinFactNeighborX="962" custLinFactNeighborY="-722"/>
      <dgm:spPr/>
    </dgm:pt>
    <dgm:pt modelId="{972DDA20-4488-4016-8037-DFB744F2FB65}" type="pres">
      <dgm:prSet presAssocID="{5DCAC4ED-94D2-4ED5-A9CC-8AA8BC083359}" presName="dummy1a" presStyleCnt="0"/>
      <dgm:spPr/>
    </dgm:pt>
    <dgm:pt modelId="{66519C5A-6C69-4D54-9796-55BB61F5E9ED}" type="pres">
      <dgm:prSet presAssocID="{5DCAC4ED-94D2-4ED5-A9CC-8AA8BC083359}" presName="dummy1b" presStyleCnt="0"/>
      <dgm:spPr/>
    </dgm:pt>
    <dgm:pt modelId="{86A4C537-8773-42FD-A220-39092BE56BC9}" type="pres">
      <dgm:prSet presAssocID="{5DCAC4ED-94D2-4ED5-A9CC-8AA8BC0833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6D6CA07-9749-48F0-8B1F-1E8D5C6DA658}" type="pres">
      <dgm:prSet presAssocID="{5DCAC4ED-94D2-4ED5-A9CC-8AA8BC083359}" presName="wedge2" presStyleLbl="node1" presStyleIdx="1" presStyleCnt="3" custScaleY="101948" custLinFactNeighborX="3368" custLinFactNeighborY="-2405"/>
      <dgm:spPr/>
    </dgm:pt>
    <dgm:pt modelId="{8598252E-3A84-457A-A338-258EFF3A48DD}" type="pres">
      <dgm:prSet presAssocID="{5DCAC4ED-94D2-4ED5-A9CC-8AA8BC083359}" presName="dummy2a" presStyleCnt="0"/>
      <dgm:spPr/>
    </dgm:pt>
    <dgm:pt modelId="{1A942BAA-614A-4D01-8B10-AAD4B56567EF}" type="pres">
      <dgm:prSet presAssocID="{5DCAC4ED-94D2-4ED5-A9CC-8AA8BC083359}" presName="dummy2b" presStyleCnt="0"/>
      <dgm:spPr/>
    </dgm:pt>
    <dgm:pt modelId="{6ECCFCBA-8CAB-4326-A9EC-1193C9610D41}" type="pres">
      <dgm:prSet presAssocID="{5DCAC4ED-94D2-4ED5-A9CC-8AA8BC0833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A224541-1475-4AA2-B183-5555078B9526}" type="pres">
      <dgm:prSet presAssocID="{5DCAC4ED-94D2-4ED5-A9CC-8AA8BC083359}" presName="wedge3" presStyleLbl="node1" presStyleIdx="2" presStyleCnt="3"/>
      <dgm:spPr/>
    </dgm:pt>
    <dgm:pt modelId="{ACB09CF4-B163-40FE-B3D5-5D92395680E4}" type="pres">
      <dgm:prSet presAssocID="{5DCAC4ED-94D2-4ED5-A9CC-8AA8BC083359}" presName="dummy3a" presStyleCnt="0"/>
      <dgm:spPr/>
    </dgm:pt>
    <dgm:pt modelId="{90704BD1-216F-435D-A77E-40A5FC1E769A}" type="pres">
      <dgm:prSet presAssocID="{5DCAC4ED-94D2-4ED5-A9CC-8AA8BC083359}" presName="dummy3b" presStyleCnt="0"/>
      <dgm:spPr/>
    </dgm:pt>
    <dgm:pt modelId="{12E87D2D-86D2-4ACE-BA34-C40DF3627017}" type="pres">
      <dgm:prSet presAssocID="{5DCAC4ED-94D2-4ED5-A9CC-8AA8BC0833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9179E5B-4133-4843-BB2A-F13CD26F83B1}" type="pres">
      <dgm:prSet presAssocID="{EA768E8E-624B-40A3-B141-64D556C7A671}" presName="arrowWedge1" presStyleLbl="fgSibTrans2D1" presStyleIdx="0" presStyleCnt="3"/>
      <dgm:spPr/>
    </dgm:pt>
    <dgm:pt modelId="{48B5BB42-7A6E-4004-8710-B4A5D6685694}" type="pres">
      <dgm:prSet presAssocID="{5D98D3A5-3167-445E-8B70-86076DC88E19}" presName="arrowWedge2" presStyleLbl="fgSibTrans2D1" presStyleIdx="1" presStyleCnt="3"/>
      <dgm:spPr/>
    </dgm:pt>
    <dgm:pt modelId="{72640498-8CA3-4337-BE8E-C2A1D8E4AF31}" type="pres">
      <dgm:prSet presAssocID="{23D45A37-4D0A-46F2-B0FC-6C1FA37C0625}" presName="arrowWedge3" presStyleLbl="fgSibTrans2D1" presStyleIdx="2" presStyleCnt="3"/>
      <dgm:spPr/>
    </dgm:pt>
  </dgm:ptLst>
  <dgm:cxnLst>
    <dgm:cxn modelId="{BC133F0A-C25C-4047-972C-64AC905ADD6E}" srcId="{5DCAC4ED-94D2-4ED5-A9CC-8AA8BC083359}" destId="{6216F4B5-C312-459A-8969-9699E1F32892}" srcOrd="1" destOrd="0" parTransId="{30D1CB3E-FFFF-4128-B683-AFAA7C4F01F8}" sibTransId="{5D98D3A5-3167-445E-8B70-86076DC88E19}"/>
    <dgm:cxn modelId="{BBC69962-474D-453A-869E-BB29E93D40EA}" type="presOf" srcId="{4377608E-090A-40E2-91CD-8882FB9E56AE}" destId="{86A4C537-8773-42FD-A220-39092BE56BC9}" srcOrd="1" destOrd="0" presId="urn:microsoft.com/office/officeart/2005/8/layout/cycle8"/>
    <dgm:cxn modelId="{CCD7889E-A13C-4357-9DF0-E2ABA4C7E5BA}" type="presOf" srcId="{4377608E-090A-40E2-91CD-8882FB9E56AE}" destId="{E7F6FF23-CDD8-45F9-860C-8755AEA9B9F4}" srcOrd="0" destOrd="0" presId="urn:microsoft.com/office/officeart/2005/8/layout/cycle8"/>
    <dgm:cxn modelId="{703503B4-B354-4357-B62B-7F5155472CA9}" type="presOf" srcId="{77C16367-1DBB-4139-A749-97395837EB6B}" destId="{FA224541-1475-4AA2-B183-5555078B9526}" srcOrd="0" destOrd="0" presId="urn:microsoft.com/office/officeart/2005/8/layout/cycle8"/>
    <dgm:cxn modelId="{54F15DC0-23BC-40EC-93CD-C0999692AB76}" srcId="{5DCAC4ED-94D2-4ED5-A9CC-8AA8BC083359}" destId="{77C16367-1DBB-4139-A749-97395837EB6B}" srcOrd="2" destOrd="0" parTransId="{A3C34364-3A21-49F4-A658-04ED2CD595FC}" sibTransId="{23D45A37-4D0A-46F2-B0FC-6C1FA37C0625}"/>
    <dgm:cxn modelId="{902A84C2-E964-428A-9541-C3D69B481DCA}" type="presOf" srcId="{77C16367-1DBB-4139-A749-97395837EB6B}" destId="{12E87D2D-86D2-4ACE-BA34-C40DF3627017}" srcOrd="1" destOrd="0" presId="urn:microsoft.com/office/officeart/2005/8/layout/cycle8"/>
    <dgm:cxn modelId="{9278F9CD-AF10-4B88-82B7-7314F8EFA745}" type="presOf" srcId="{6216F4B5-C312-459A-8969-9699E1F32892}" destId="{96D6CA07-9749-48F0-8B1F-1E8D5C6DA658}" srcOrd="0" destOrd="0" presId="urn:microsoft.com/office/officeart/2005/8/layout/cycle8"/>
    <dgm:cxn modelId="{A6E88ED3-38EC-449C-B6BE-352CC94ECC13}" type="presOf" srcId="{6216F4B5-C312-459A-8969-9699E1F32892}" destId="{6ECCFCBA-8CAB-4326-A9EC-1193C9610D41}" srcOrd="1" destOrd="0" presId="urn:microsoft.com/office/officeart/2005/8/layout/cycle8"/>
    <dgm:cxn modelId="{624456E2-DC4A-4DC6-BB5A-F6FF5316C2AD}" srcId="{5DCAC4ED-94D2-4ED5-A9CC-8AA8BC083359}" destId="{4377608E-090A-40E2-91CD-8882FB9E56AE}" srcOrd="0" destOrd="0" parTransId="{8B0D9CD2-CB39-455D-908B-FDB87FE42187}" sibTransId="{EA768E8E-624B-40A3-B141-64D556C7A671}"/>
    <dgm:cxn modelId="{A6021CF3-718F-4708-AB19-F3FD2DA30392}" type="presOf" srcId="{5DCAC4ED-94D2-4ED5-A9CC-8AA8BC083359}" destId="{EEF058AB-9CA3-4C8D-9DCB-7AA1F062EAF9}" srcOrd="0" destOrd="0" presId="urn:microsoft.com/office/officeart/2005/8/layout/cycle8"/>
    <dgm:cxn modelId="{94F93052-C11A-437C-AD3F-379B28C00D33}" type="presParOf" srcId="{EEF058AB-9CA3-4C8D-9DCB-7AA1F062EAF9}" destId="{E7F6FF23-CDD8-45F9-860C-8755AEA9B9F4}" srcOrd="0" destOrd="0" presId="urn:microsoft.com/office/officeart/2005/8/layout/cycle8"/>
    <dgm:cxn modelId="{A93519D6-70E7-4B29-8686-8CAE33582777}" type="presParOf" srcId="{EEF058AB-9CA3-4C8D-9DCB-7AA1F062EAF9}" destId="{972DDA20-4488-4016-8037-DFB744F2FB65}" srcOrd="1" destOrd="0" presId="urn:microsoft.com/office/officeart/2005/8/layout/cycle8"/>
    <dgm:cxn modelId="{DC5BA28C-0A8D-435F-9E1B-87DA2F5C3C16}" type="presParOf" srcId="{EEF058AB-9CA3-4C8D-9DCB-7AA1F062EAF9}" destId="{66519C5A-6C69-4D54-9796-55BB61F5E9ED}" srcOrd="2" destOrd="0" presId="urn:microsoft.com/office/officeart/2005/8/layout/cycle8"/>
    <dgm:cxn modelId="{A29C5D23-0852-4674-A48A-6ACD5A763B60}" type="presParOf" srcId="{EEF058AB-9CA3-4C8D-9DCB-7AA1F062EAF9}" destId="{86A4C537-8773-42FD-A220-39092BE56BC9}" srcOrd="3" destOrd="0" presId="urn:microsoft.com/office/officeart/2005/8/layout/cycle8"/>
    <dgm:cxn modelId="{F4AA4CAC-4CFD-4768-B6F3-0D8C2096B897}" type="presParOf" srcId="{EEF058AB-9CA3-4C8D-9DCB-7AA1F062EAF9}" destId="{96D6CA07-9749-48F0-8B1F-1E8D5C6DA658}" srcOrd="4" destOrd="0" presId="urn:microsoft.com/office/officeart/2005/8/layout/cycle8"/>
    <dgm:cxn modelId="{12F83398-ECA6-4DA1-AED1-67726E1D48C1}" type="presParOf" srcId="{EEF058AB-9CA3-4C8D-9DCB-7AA1F062EAF9}" destId="{8598252E-3A84-457A-A338-258EFF3A48DD}" srcOrd="5" destOrd="0" presId="urn:microsoft.com/office/officeart/2005/8/layout/cycle8"/>
    <dgm:cxn modelId="{D8812A20-AFA9-47EF-AB18-A8062A4B4070}" type="presParOf" srcId="{EEF058AB-9CA3-4C8D-9DCB-7AA1F062EAF9}" destId="{1A942BAA-614A-4D01-8B10-AAD4B56567EF}" srcOrd="6" destOrd="0" presId="urn:microsoft.com/office/officeart/2005/8/layout/cycle8"/>
    <dgm:cxn modelId="{8D2F607A-ED30-4871-B12F-35674AD3DA27}" type="presParOf" srcId="{EEF058AB-9CA3-4C8D-9DCB-7AA1F062EAF9}" destId="{6ECCFCBA-8CAB-4326-A9EC-1193C9610D41}" srcOrd="7" destOrd="0" presId="urn:microsoft.com/office/officeart/2005/8/layout/cycle8"/>
    <dgm:cxn modelId="{FC71E435-07E3-42A3-BB74-34867D5C9621}" type="presParOf" srcId="{EEF058AB-9CA3-4C8D-9DCB-7AA1F062EAF9}" destId="{FA224541-1475-4AA2-B183-5555078B9526}" srcOrd="8" destOrd="0" presId="urn:microsoft.com/office/officeart/2005/8/layout/cycle8"/>
    <dgm:cxn modelId="{30A8A9F9-CCB1-47C6-9711-AD27A3831213}" type="presParOf" srcId="{EEF058AB-9CA3-4C8D-9DCB-7AA1F062EAF9}" destId="{ACB09CF4-B163-40FE-B3D5-5D92395680E4}" srcOrd="9" destOrd="0" presId="urn:microsoft.com/office/officeart/2005/8/layout/cycle8"/>
    <dgm:cxn modelId="{D11E9E57-0AB8-4A34-8C24-FC064E9B4F83}" type="presParOf" srcId="{EEF058AB-9CA3-4C8D-9DCB-7AA1F062EAF9}" destId="{90704BD1-216F-435D-A77E-40A5FC1E769A}" srcOrd="10" destOrd="0" presId="urn:microsoft.com/office/officeart/2005/8/layout/cycle8"/>
    <dgm:cxn modelId="{8C82BA90-2822-42A9-8949-56311DE231CE}" type="presParOf" srcId="{EEF058AB-9CA3-4C8D-9DCB-7AA1F062EAF9}" destId="{12E87D2D-86D2-4ACE-BA34-C40DF3627017}" srcOrd="11" destOrd="0" presId="urn:microsoft.com/office/officeart/2005/8/layout/cycle8"/>
    <dgm:cxn modelId="{1BE30B72-BF39-4C6E-A5B1-8418FAD65717}" type="presParOf" srcId="{EEF058AB-9CA3-4C8D-9DCB-7AA1F062EAF9}" destId="{59179E5B-4133-4843-BB2A-F13CD26F83B1}" srcOrd="12" destOrd="0" presId="urn:microsoft.com/office/officeart/2005/8/layout/cycle8"/>
    <dgm:cxn modelId="{13EFAF4C-EBE2-47BB-B843-172925A01577}" type="presParOf" srcId="{EEF058AB-9CA3-4C8D-9DCB-7AA1F062EAF9}" destId="{48B5BB42-7A6E-4004-8710-B4A5D6685694}" srcOrd="13" destOrd="0" presId="urn:microsoft.com/office/officeart/2005/8/layout/cycle8"/>
    <dgm:cxn modelId="{E3FC7C82-4B60-46A1-AAE8-F77924EC30D6}" type="presParOf" srcId="{EEF058AB-9CA3-4C8D-9DCB-7AA1F062EAF9}" destId="{72640498-8CA3-4337-BE8E-C2A1D8E4AF31}" srcOrd="14" destOrd="0" presId="urn:microsoft.com/office/officeart/2005/8/layout/cycle8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FF23-CDD8-45F9-860C-8755AEA9B9F4}">
      <dsp:nvSpPr>
        <dsp:cNvPr id="0" name=""/>
        <dsp:cNvSpPr/>
      </dsp:nvSpPr>
      <dsp:spPr>
        <a:xfrm>
          <a:off x="3540678" y="238646"/>
          <a:ext cx="3655123" cy="365512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Planning goals and  action steps</a:t>
          </a:r>
          <a:endParaRPr lang="en-US" sz="1400" kern="1200" dirty="0"/>
        </a:p>
      </dsp:txBody>
      <dsp:txXfrm>
        <a:off x="5467015" y="1013184"/>
        <a:ext cx="1305401" cy="1087834"/>
      </dsp:txXfrm>
    </dsp:sp>
    <dsp:sp modelId="{96D6CA07-9749-48F0-8B1F-1E8D5C6DA658}">
      <dsp:nvSpPr>
        <dsp:cNvPr id="0" name=""/>
        <dsp:cNvSpPr/>
      </dsp:nvSpPr>
      <dsp:spPr>
        <a:xfrm>
          <a:off x="3553342" y="272070"/>
          <a:ext cx="3655123" cy="372632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Engaging in focussed observation</a:t>
          </a:r>
          <a:endParaRPr lang="en-US" sz="1400" kern="1200" dirty="0"/>
        </a:p>
      </dsp:txBody>
      <dsp:txXfrm>
        <a:off x="4423610" y="2689745"/>
        <a:ext cx="1958102" cy="975942"/>
      </dsp:txXfrm>
    </dsp:sp>
    <dsp:sp modelId="{FA224541-1475-4AA2-B183-5555078B9526}">
      <dsp:nvSpPr>
        <dsp:cNvPr id="0" name=""/>
        <dsp:cNvSpPr/>
      </dsp:nvSpPr>
      <dsp:spPr>
        <a:xfrm>
          <a:off x="3354959" y="265036"/>
          <a:ext cx="3655123" cy="365512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Reflecting  on, giving and receiving feedback</a:t>
          </a:r>
          <a:endParaRPr lang="en-US" sz="1400" kern="1200" dirty="0"/>
        </a:p>
      </dsp:txBody>
      <dsp:txXfrm>
        <a:off x="3778345" y="1039574"/>
        <a:ext cx="1305401" cy="1087834"/>
      </dsp:txXfrm>
    </dsp:sp>
    <dsp:sp modelId="{59179E5B-4133-4843-BB2A-F13CD26F83B1}">
      <dsp:nvSpPr>
        <dsp:cNvPr id="0" name=""/>
        <dsp:cNvSpPr/>
      </dsp:nvSpPr>
      <dsp:spPr>
        <a:xfrm>
          <a:off x="3314710" y="12376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5BB42-7A6E-4004-8710-B4A5D6685694}">
      <dsp:nvSpPr>
        <dsp:cNvPr id="0" name=""/>
        <dsp:cNvSpPr/>
      </dsp:nvSpPr>
      <dsp:spPr>
        <a:xfrm>
          <a:off x="3327073" y="80819"/>
          <a:ext cx="4107663" cy="410766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40498-8CA3-4337-BE8E-C2A1D8E4AF31}">
      <dsp:nvSpPr>
        <dsp:cNvPr id="0" name=""/>
        <dsp:cNvSpPr/>
      </dsp:nvSpPr>
      <dsp:spPr>
        <a:xfrm>
          <a:off x="3128388" y="38766"/>
          <a:ext cx="4107663" cy="410766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D83A9-422C-4FB1-A23B-D9CCCB697F3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82134-8A4E-4C24-9450-F6BDA40BE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Feedback</a:t>
            </a:r>
            <a:r>
              <a:rPr lang="en-ZW" baseline="0" dirty="0"/>
              <a:t> obtained through lesson observation  increases self knowledge ( reduces the blind spot)</a:t>
            </a:r>
          </a:p>
          <a:p>
            <a:r>
              <a:rPr lang="en-ZW" baseline="0" dirty="0"/>
              <a:t>Self-disclosure in a feedback interview increases the school leader’s understanding of the teacher and the teacher’s understanding of the school leader</a:t>
            </a:r>
          </a:p>
          <a:p>
            <a:r>
              <a:rPr lang="en-ZW" baseline="0" dirty="0"/>
              <a:t>Both self disclosure and   receptiveness to feedback depend on trust and a willingness to be vulnerable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2134-8A4E-4C24-9450-F6BDA40BE3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0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2134-8A4E-4C24-9450-F6BDA40BE3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Growth is incremental , taking one step at </a:t>
            </a:r>
            <a:r>
              <a:rPr lang="en-ZW" dirty="0" err="1"/>
              <a:t>atime</a:t>
            </a:r>
            <a:r>
              <a:rPr lang="en-ZW" dirty="0"/>
              <a:t>  </a:t>
            </a:r>
            <a:r>
              <a:rPr lang="en-ZW" baseline="0" dirty="0"/>
              <a:t> like taking one bite at </a:t>
            </a:r>
            <a:r>
              <a:rPr lang="en-ZW" baseline="0" dirty="0" err="1"/>
              <a:t>atime</a:t>
            </a:r>
            <a:r>
              <a:rPr lang="en-ZW" baseline="0" dirty="0"/>
              <a:t> when eating an apple</a:t>
            </a:r>
          </a:p>
          <a:p>
            <a:r>
              <a:rPr lang="en-ZW" baseline="0" dirty="0"/>
              <a:t>Do not overwhelm the teacher with many things that need to change</a:t>
            </a:r>
          </a:p>
          <a:p>
            <a:r>
              <a:rPr lang="en-ZW" baseline="0" dirty="0"/>
              <a:t>Ensure that  change goals are not too ambitious</a:t>
            </a:r>
          </a:p>
          <a:p>
            <a:r>
              <a:rPr lang="en-ZW" baseline="0" dirty="0"/>
              <a:t>Ensure that action is actionable, doable using the 3 step 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2134-8A4E-4C24-9450-F6BDA40BE3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/>
              <a:t>Practice –based coaching occurs</a:t>
            </a:r>
            <a:r>
              <a:rPr lang="en-ZW" baseline="0" dirty="0"/>
              <a:t> within the context of collaborative partnership between school leader and teacher</a:t>
            </a:r>
          </a:p>
          <a:p>
            <a:r>
              <a:rPr lang="en-ZW" baseline="0" dirty="0"/>
              <a:t>Each action is designed to inform the actions taken by the coach or teacher during the subsequent component</a:t>
            </a:r>
          </a:p>
          <a:p>
            <a:r>
              <a:rPr lang="en-ZW" baseline="0" dirty="0"/>
              <a:t>It is cyclic in nature with expectations and learning outcomes being constantly reviewed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2134-8A4E-4C24-9450-F6BDA40BE3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3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6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4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98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5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9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7A1C1-C095-4DD1-8428-062CC5708BE3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EE796-8EC5-44C1-8C8C-E3AD0DB3E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ZW" dirty="0"/>
              <a:t>School leadership and Teacher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/>
              <a:t>Session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8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Guide lines for conducting lesson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 Plan for the lesson observation: have an agreed schedule stating who and when (</a:t>
            </a:r>
            <a:r>
              <a:rPr lang="en-ZW" dirty="0" err="1"/>
              <a:t>date,time,class</a:t>
            </a:r>
            <a:r>
              <a:rPr lang="en-ZW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Be clear on the purpose of observation (assessment, growth)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Be clear on what you will focus on (</a:t>
            </a:r>
            <a:r>
              <a:rPr lang="en-ZW" dirty="0" err="1"/>
              <a:t>records,teacher</a:t>
            </a:r>
            <a:r>
              <a:rPr lang="en-ZW" dirty="0"/>
              <a:t>-pupil interactions)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Prepare to write  observation notes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Remember there is no perfect teaching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Plan for a post observation interview soon after observation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Note-taking during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Sit at vantage point where you can see everything  without being intrusive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Write down  specific  and not general observation </a:t>
            </a:r>
            <a:r>
              <a:rPr lang="en-ZW" dirty="0" err="1"/>
              <a:t>e,g</a:t>
            </a:r>
            <a:r>
              <a:rPr lang="en-ZW" dirty="0"/>
              <a:t> neat classroom could be: no litter on the floor, furniture well arranged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Be non-judgemental but cite evidence: teacher loves children could be: teacher listens to the children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Use shorthand to cope with the lesson pace; P  </a:t>
            </a:r>
            <a:r>
              <a:rPr lang="en-ZW" dirty="0" err="1"/>
              <a:t>fo</a:t>
            </a:r>
            <a:r>
              <a:rPr lang="en-ZW" dirty="0"/>
              <a:t> pupil and T for teacher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keep your notes in a safe place to refer to them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2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Giving and receiving feedback-Benefits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Provide information and in-sight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Build better working relationships-engendering trust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Feedback is an opportunity to motivate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Improve moral and engagement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Improve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8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Principles for effective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 Supportive, positive relationships (trust and willingness to be vulnerable are essential)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Specific, observable/</a:t>
            </a:r>
            <a:r>
              <a:rPr lang="en-ZW" dirty="0" err="1"/>
              <a:t>behavioural,and</a:t>
            </a:r>
            <a:r>
              <a:rPr lang="en-ZW" dirty="0"/>
              <a:t> non-judgemental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Shared lens and language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Targeted areas or manageable areas of focus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Teachers as active participants (allowed to talk and listened to)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Clearly articulated goals and action steps to implement feedback (no use looking into the mirror if not prepared to 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3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Supportive/Positive Relationship's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746"/>
            <a:ext cx="10515600" cy="4814155"/>
          </a:xfrm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Strategies: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dirty="0"/>
              <a:t>Focus on the positive  because it is energising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dirty="0"/>
              <a:t>Be supportive: this puts people in a  more receptive  frame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dirty="0"/>
              <a:t>Promote a growth mind set: ask what they could do better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W" dirty="0"/>
              <a:t>Provide challenge: encourage the teacher to reflect</a:t>
            </a:r>
            <a:endParaRPr lang="en-US" dirty="0"/>
          </a:p>
        </p:txBody>
      </p:sp>
      <p:pic>
        <p:nvPicPr>
          <p:cNvPr id="5" name="Picture 4" descr="Vector gratis: Llave, Herramienta, Reparación - Image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48" y="1665101"/>
            <a:ext cx="1263163" cy="8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5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Guidelines for giving constructive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Focus on description rather than judgement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Focus on observation other than inference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Focus on behaviour rather than person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Allow teacher to give own feedback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Provide balance of positive and negative feedback (more positives)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Assure the teacher of your support to improve performance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51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0729"/>
          </a:xfrm>
        </p:spPr>
        <p:txBody>
          <a:bodyPr/>
          <a:lstStyle/>
          <a:p>
            <a:r>
              <a:rPr lang="en-ZW" dirty="0"/>
              <a:t>Observable/Behaviour/Non-Judgemental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456"/>
            <a:ext cx="10515600" cy="4724644"/>
          </a:xfrm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no general statements, be specific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Use specific examples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Model acceptance and objectivity</a:t>
            </a:r>
            <a:endParaRPr lang="en-US" dirty="0"/>
          </a:p>
        </p:txBody>
      </p:sp>
      <p:pic>
        <p:nvPicPr>
          <p:cNvPr id="5" name="Picture 4" descr="Smiley | Free Stock Photo | Illustration of a yellow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13" y="2118539"/>
            <a:ext cx="4400520" cy="40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8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Shared lens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2189"/>
          </a:xfrm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No digressing ,stick to the topic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Use the vocabulary related to the subject</a:t>
            </a:r>
            <a:endParaRPr lang="en-US" dirty="0"/>
          </a:p>
        </p:txBody>
      </p:sp>
      <p:pic>
        <p:nvPicPr>
          <p:cNvPr id="4" name="Picture 3" descr="Natural, Scientific and Medical Wonders: Viewing wonder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95" y="3578469"/>
            <a:ext cx="4177105" cy="273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2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3097"/>
          </a:xfrm>
        </p:spPr>
        <p:txBody>
          <a:bodyPr/>
          <a:lstStyle/>
          <a:p>
            <a:r>
              <a:rPr lang="en-ZW" dirty="0"/>
              <a:t>Targeted Areas of Strength/Manageable area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8222"/>
            <a:ext cx="10515600" cy="4237893"/>
          </a:xfrm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Take one step at time</a:t>
            </a:r>
          </a:p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Ensure that goals are smart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Provide for   3-step growth : Know, See, Do</a:t>
            </a:r>
            <a:endParaRPr lang="en-US" dirty="0"/>
          </a:p>
        </p:txBody>
      </p:sp>
      <p:pic>
        <p:nvPicPr>
          <p:cNvPr id="4" name="Picture 3" descr="One Bite At The Apple: PTAB Closes IPR Joinder Loophol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9" y="3349870"/>
            <a:ext cx="3446584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Practice-based Coaching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995228"/>
              </p:ext>
            </p:extLst>
          </p:nvPr>
        </p:nvGraphicFramePr>
        <p:xfrm>
          <a:off x="838200" y="179924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804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ZW" dirty="0"/>
              <a:t>In this session we will learn about: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the importance of supervision for growth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Importance of lesson observation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How to conduct lesson observations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Practice-based coaching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How to give and receive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2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endParaRPr lang="en-ZW" dirty="0"/>
          </a:p>
          <a:p>
            <a:pPr marL="0" indent="0">
              <a:buNone/>
            </a:pPr>
            <a:r>
              <a:rPr lang="en-ZW" sz="3600" dirty="0"/>
              <a:t>Thank you for listening</a:t>
            </a:r>
            <a:endParaRPr lang="en-US" sz="3600" dirty="0"/>
          </a:p>
        </p:txBody>
      </p:sp>
      <p:pic>
        <p:nvPicPr>
          <p:cNvPr id="4" name="Picture 3" descr="The Escaroig Eye : November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7499"/>
            <a:ext cx="3238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Supervision for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School leaders- School head, Deputy head and Teacher in Charge  should provide instructional leadership or leadership for learning.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Supervision for growth is concerned with the development of the teacher, the growth of the pupils and the improvement of the teaching and learning process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School leaders do the following: stimulate </a:t>
            </a:r>
            <a:r>
              <a:rPr lang="en-ZW" dirty="0" err="1"/>
              <a:t>learning,coordinate</a:t>
            </a:r>
            <a:r>
              <a:rPr lang="en-ZW" dirty="0"/>
              <a:t> learning activities and guide for continued professional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What to 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When  supervising teaching and learning in </a:t>
            </a:r>
            <a:r>
              <a:rPr lang="en-ZW" dirty="0" err="1"/>
              <a:t>ECD,school</a:t>
            </a:r>
            <a:r>
              <a:rPr lang="en-ZW" dirty="0"/>
              <a:t> leaders should take cognisance of the following: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Teacher-learner interactions which are domain specific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Teacher-preparedness-scheme-cum </a:t>
            </a:r>
            <a:r>
              <a:rPr lang="en-ZW" dirty="0" err="1"/>
              <a:t>plans,media</a:t>
            </a:r>
            <a:endParaRPr lang="en-ZW" dirty="0"/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Classroom management 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Class records: </a:t>
            </a:r>
            <a:r>
              <a:rPr lang="en-ZW" dirty="0" err="1"/>
              <a:t>anecdotal,social</a:t>
            </a:r>
            <a:r>
              <a:rPr lang="en-ZW" dirty="0"/>
              <a:t> </a:t>
            </a:r>
            <a:r>
              <a:rPr lang="en-ZW" dirty="0" err="1"/>
              <a:t>record,developmental</a:t>
            </a:r>
            <a:r>
              <a:rPr lang="en-ZW" dirty="0"/>
              <a:t> </a:t>
            </a:r>
            <a:r>
              <a:rPr lang="en-ZW" dirty="0" err="1"/>
              <a:t>checklist,communication</a:t>
            </a:r>
            <a:r>
              <a:rPr lang="en-ZW" dirty="0"/>
              <a:t> record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Administrative </a:t>
            </a:r>
            <a:r>
              <a:rPr lang="en-ZW" dirty="0" err="1"/>
              <a:t>records,registers,departmental</a:t>
            </a:r>
            <a:r>
              <a:rPr lang="en-ZW" dirty="0"/>
              <a:t> file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In and out-door play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observe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Age-appropriateness of facilities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5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Teaching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Learning outcomes are achieved through effective teaching and learning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Teachers must therefore be inclusive in their teaching, ensuring that every pupil in their class learns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The teacher needs to use appropriate methodologies, story </a:t>
            </a:r>
            <a:r>
              <a:rPr lang="en-ZW" dirty="0" err="1"/>
              <a:t>telling,play</a:t>
            </a:r>
            <a:r>
              <a:rPr lang="en-ZW" dirty="0"/>
              <a:t>-based methods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Challenges of lesson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The baseline study indicated that there was need for school leaders to conduct more lesson observations to support teaching and learning in ECD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Lesson observations provide objective  evidence for giving feedback to the teachers about their performance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Lesson observations are also the basis for coaching to promote professional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8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The Johari Window</a:t>
            </a:r>
            <a:endParaRPr lang="en-US" dirty="0"/>
          </a:p>
        </p:txBody>
      </p:sp>
      <p:pic>
        <p:nvPicPr>
          <p:cNvPr id="4" name="Content Placeholder 3" descr="Survey of Communication Study/Chapter 9 - Interpersonal ..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86" y="1676133"/>
            <a:ext cx="5777244" cy="4788131"/>
          </a:xfrm>
        </p:spPr>
      </p:pic>
    </p:spTree>
    <p:extLst>
      <p:ext uri="{BB962C8B-B14F-4D97-AF65-F5344CB8AC3E}">
        <p14:creationId xmlns:p14="http://schemas.microsoft.com/office/powerpoint/2010/main" val="413186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Class observation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7030A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 Failure to plan for lesson observations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Inadequate knowledge about learning in ECD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Weak supervision 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ZW" dirty="0"/>
              <a:t>Teachers uncomfortable about being observed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10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899</Words>
  <Application>Microsoft Office PowerPoint</Application>
  <PresentationFormat>Widescreen</PresentationFormat>
  <Paragraphs>114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Ion</vt:lpstr>
      <vt:lpstr>School leadership and Teacher Development</vt:lpstr>
      <vt:lpstr>Session Objectives</vt:lpstr>
      <vt:lpstr>Supervision for growth</vt:lpstr>
      <vt:lpstr>What to observe</vt:lpstr>
      <vt:lpstr>What to observe continued…</vt:lpstr>
      <vt:lpstr>Teaching and learning</vt:lpstr>
      <vt:lpstr>Challenges of lesson observation</vt:lpstr>
      <vt:lpstr>The Johari Window</vt:lpstr>
      <vt:lpstr>Class observation barriers</vt:lpstr>
      <vt:lpstr>Guide lines for conducting lesson observations</vt:lpstr>
      <vt:lpstr>Note-taking during observation</vt:lpstr>
      <vt:lpstr>Giving and receiving feedback-Benefits</vt:lpstr>
      <vt:lpstr>Principles for effective feedback</vt:lpstr>
      <vt:lpstr>Supportive/Positive Relationship's</vt:lpstr>
      <vt:lpstr>Guidelines for giving constructive feedback</vt:lpstr>
      <vt:lpstr>Observable/Behaviour/Non-Judgemental</vt:lpstr>
      <vt:lpstr>Shared lens and language</vt:lpstr>
      <vt:lpstr>Targeted Areas of Strength/Manageable area of Focus</vt:lpstr>
      <vt:lpstr>Practice-based Coaching</vt:lpstr>
      <vt:lpstr>Conclusion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leadership and Teacher Development</dc:title>
  <dc:creator>Alvord</dc:creator>
  <cp:lastModifiedBy>Deryn Moore</cp:lastModifiedBy>
  <cp:revision>24</cp:revision>
  <dcterms:created xsi:type="dcterms:W3CDTF">2019-12-06T03:02:25Z</dcterms:created>
  <dcterms:modified xsi:type="dcterms:W3CDTF">2021-10-01T12:24:13Z</dcterms:modified>
</cp:coreProperties>
</file>