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9"/>
  </p:notesMasterIdLst>
  <p:sldIdLst>
    <p:sldId id="256" r:id="rId2"/>
    <p:sldId id="257" r:id="rId3"/>
    <p:sldId id="258" r:id="rId4"/>
    <p:sldId id="259" r:id="rId5"/>
    <p:sldId id="260" r:id="rId6"/>
    <p:sldId id="281" r:id="rId7"/>
    <p:sldId id="261" r:id="rId8"/>
    <p:sldId id="262" r:id="rId9"/>
    <p:sldId id="280" r:id="rId10"/>
    <p:sldId id="263" r:id="rId11"/>
    <p:sldId id="264" r:id="rId12"/>
    <p:sldId id="265" r:id="rId13"/>
    <p:sldId id="266" r:id="rId14"/>
    <p:sldId id="278" r:id="rId15"/>
    <p:sldId id="267" r:id="rId16"/>
    <p:sldId id="279" r:id="rId17"/>
    <p:sldId id="268" r:id="rId18"/>
    <p:sldId id="269" r:id="rId19"/>
    <p:sldId id="270" r:id="rId20"/>
    <p:sldId id="271" r:id="rId21"/>
    <p:sldId id="272" r:id="rId22"/>
    <p:sldId id="273" r:id="rId23"/>
    <p:sldId id="274" r:id="rId24"/>
    <p:sldId id="275" r:id="rId25"/>
    <p:sldId id="276" r:id="rId26"/>
    <p:sldId id="282" r:id="rId27"/>
    <p:sldId id="27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152"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4CD9-E015-4426-B0A9-570769CEC821}" type="datetimeFigureOut">
              <a:rPr lang="en-US" smtClean="0"/>
              <a:t>10/1/2021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7FC86-836B-4D42-8A20-4C2FCD4F7155}" type="slidenum">
              <a:rPr lang="en-US" smtClean="0"/>
              <a:t>‹#›</a:t>
            </a:fld>
            <a:endParaRPr lang="en-US"/>
          </a:p>
        </p:txBody>
      </p:sp>
    </p:spTree>
    <p:extLst>
      <p:ext uri="{BB962C8B-B14F-4D97-AF65-F5344CB8AC3E}">
        <p14:creationId xmlns:p14="http://schemas.microsoft.com/office/powerpoint/2010/main" val="996217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a:t>In</a:t>
            </a:r>
            <a:r>
              <a:rPr lang="en-ZW" baseline="0" dirty="0"/>
              <a:t> an inclusive set up the school needs to adapt its infrastructure and teaching methods  to accommodate the needs of pupils living with disabilities.</a:t>
            </a:r>
          </a:p>
          <a:p>
            <a:r>
              <a:rPr lang="en-ZW" baseline="0" dirty="0"/>
              <a:t>However, due to lack of resources and expertise, sometimes pupils with disabilities </a:t>
            </a:r>
            <a:r>
              <a:rPr lang="en-ZW" baseline="0"/>
              <a:t>are referred </a:t>
            </a:r>
            <a:r>
              <a:rPr lang="en-ZW" baseline="0" dirty="0"/>
              <a:t>to specialists for appropriate placement.</a:t>
            </a:r>
            <a:endParaRPr lang="en-US" dirty="0"/>
          </a:p>
        </p:txBody>
      </p:sp>
      <p:sp>
        <p:nvSpPr>
          <p:cNvPr id="4" name="Slide Number Placeholder 3"/>
          <p:cNvSpPr>
            <a:spLocks noGrp="1"/>
          </p:cNvSpPr>
          <p:nvPr>
            <p:ph type="sldNum" sz="quarter" idx="10"/>
          </p:nvPr>
        </p:nvSpPr>
        <p:spPr/>
        <p:txBody>
          <a:bodyPr/>
          <a:lstStyle/>
          <a:p>
            <a:fld id="{5517FC86-836B-4D42-8A20-4C2FCD4F7155}" type="slidenum">
              <a:rPr lang="en-US" smtClean="0"/>
              <a:t>6</a:t>
            </a:fld>
            <a:endParaRPr lang="en-US"/>
          </a:p>
        </p:txBody>
      </p:sp>
    </p:spTree>
    <p:extLst>
      <p:ext uri="{BB962C8B-B14F-4D97-AF65-F5344CB8AC3E}">
        <p14:creationId xmlns:p14="http://schemas.microsoft.com/office/powerpoint/2010/main" val="115581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17FC86-836B-4D42-8A20-4C2FCD4F7155}" type="slidenum">
              <a:rPr lang="en-US" smtClean="0"/>
              <a:t>26</a:t>
            </a:fld>
            <a:endParaRPr lang="en-US"/>
          </a:p>
        </p:txBody>
      </p:sp>
    </p:spTree>
    <p:extLst>
      <p:ext uri="{BB962C8B-B14F-4D97-AF65-F5344CB8AC3E}">
        <p14:creationId xmlns:p14="http://schemas.microsoft.com/office/powerpoint/2010/main" val="242703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FAA508-F0CD-46EA-95FB-26B559A0B5D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2266470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126895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292250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88022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216319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0FAA508-F0CD-46EA-95FB-26B559A0B5D9}" type="datetimeFigureOut">
              <a:rPr lang="en-US" smtClean="0"/>
              <a:t>10/1/2021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1090699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0FAA508-F0CD-46EA-95FB-26B559A0B5D9}" type="datetimeFigureOut">
              <a:rPr lang="en-US" smtClean="0"/>
              <a:t>10/1/2021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116778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AA508-F0CD-46EA-95FB-26B559A0B5D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1658985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AA508-F0CD-46EA-95FB-26B559A0B5D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3177965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0FAA508-F0CD-46EA-95FB-26B559A0B5D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2363081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1777191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FAA508-F0CD-46EA-95FB-26B559A0B5D9}"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1431783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FAA508-F0CD-46EA-95FB-26B559A0B5D9}"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3311868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0FAA508-F0CD-46EA-95FB-26B559A0B5D9}" type="datetimeFigureOut">
              <a:rPr lang="en-US" smtClean="0"/>
              <a:t>10/1/2021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300740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0FAA508-F0CD-46EA-95FB-26B559A0B5D9}" type="datetimeFigureOut">
              <a:rPr lang="en-US" smtClean="0"/>
              <a:t>10/1/2021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3866425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0FAA508-F0CD-46EA-95FB-26B559A0B5D9}" type="datetimeFigureOut">
              <a:rPr lang="en-US" smtClean="0"/>
              <a:t>10/1/2021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120189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339658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0FAA508-F0CD-46EA-95FB-26B559A0B5D9}" type="datetimeFigureOut">
              <a:rPr lang="en-US" smtClean="0"/>
              <a:t>10/1/2021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A822907-8A9D-4F6B-98F6-913902AD56B5}" type="slidenum">
              <a:rPr lang="en-US" smtClean="0"/>
              <a:t>‹#›</a:t>
            </a:fld>
            <a:endParaRPr lang="en-US"/>
          </a:p>
        </p:txBody>
      </p:sp>
    </p:spTree>
    <p:extLst>
      <p:ext uri="{BB962C8B-B14F-4D97-AF65-F5344CB8AC3E}">
        <p14:creationId xmlns:p14="http://schemas.microsoft.com/office/powerpoint/2010/main" val="1036096118"/>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7804"/>
            <a:ext cx="8915400" cy="877824"/>
          </a:xfrm>
        </p:spPr>
        <p:txBody>
          <a:bodyPr>
            <a:normAutofit/>
          </a:bodyPr>
          <a:lstStyle/>
          <a:p>
            <a:r>
              <a:rPr lang="en-US" sz="4400" dirty="0"/>
              <a:t>Special needs education</a:t>
            </a:r>
          </a:p>
        </p:txBody>
      </p:sp>
      <p:sp>
        <p:nvSpPr>
          <p:cNvPr id="3" name="Subtitle 2"/>
          <p:cNvSpPr>
            <a:spLocks noGrp="1"/>
          </p:cNvSpPr>
          <p:nvPr>
            <p:ph type="subTitle" idx="1"/>
          </p:nvPr>
        </p:nvSpPr>
        <p:spPr>
          <a:xfrm>
            <a:off x="914400" y="1715629"/>
            <a:ext cx="8001000" cy="1002767"/>
          </a:xfrm>
        </p:spPr>
        <p:txBody>
          <a:bodyPr>
            <a:normAutofit/>
          </a:bodyPr>
          <a:lstStyle/>
          <a:p>
            <a:r>
              <a:rPr lang="en-US" sz="3200" dirty="0"/>
              <a:t>In the teaching of Arts</a:t>
            </a:r>
          </a:p>
          <a:p>
            <a:pPr>
              <a:spcBef>
                <a:spcPts val="0"/>
              </a:spcBef>
            </a:pPr>
            <a:endParaRPr lang="en-US" sz="2400" b="1" dirty="0"/>
          </a:p>
          <a:p>
            <a:pPr>
              <a:spcBef>
                <a:spcPts val="0"/>
              </a:spcBef>
            </a:pPr>
            <a:endParaRPr lang="en-US" sz="2400" b="1" dirty="0"/>
          </a:p>
          <a:p>
            <a:pPr>
              <a:spcBef>
                <a:spcPts val="0"/>
              </a:spcBef>
            </a:pPr>
            <a:endParaRPr lang="en-US" sz="2400" b="1" dirty="0"/>
          </a:p>
          <a:p>
            <a:pPr>
              <a:spcBef>
                <a:spcPts val="0"/>
              </a:spcBef>
            </a:pPr>
            <a:endParaRPr lang="en-US" sz="2400" b="1" dirty="0"/>
          </a:p>
          <a:p>
            <a:pPr>
              <a:spcBef>
                <a:spcPts val="0"/>
              </a:spcBef>
            </a:pPr>
            <a:endParaRPr lang="en-US" sz="2400" b="1" i="1" dirty="0"/>
          </a:p>
        </p:txBody>
      </p:sp>
      <p:pic>
        <p:nvPicPr>
          <p:cNvPr id="5" name="Picture 4"/>
          <p:cNvPicPr>
            <a:picLocks noChangeAspect="1"/>
          </p:cNvPicPr>
          <p:nvPr/>
        </p:nvPicPr>
        <p:blipFill>
          <a:blip r:embed="rId2"/>
          <a:stretch>
            <a:fillRect/>
          </a:stretch>
        </p:blipFill>
        <p:spPr>
          <a:xfrm>
            <a:off x="914399" y="2803439"/>
            <a:ext cx="6999111" cy="3638324"/>
          </a:xfrm>
          <a:prstGeom prst="rect">
            <a:avLst/>
          </a:prstGeom>
        </p:spPr>
      </p:pic>
    </p:spTree>
    <p:extLst>
      <p:ext uri="{BB962C8B-B14F-4D97-AF65-F5344CB8AC3E}">
        <p14:creationId xmlns:p14="http://schemas.microsoft.com/office/powerpoint/2010/main" val="37383467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blindness</a:t>
            </a:r>
          </a:p>
        </p:txBody>
      </p:sp>
      <p:sp>
        <p:nvSpPr>
          <p:cNvPr id="3" name="Content Placeholder 2"/>
          <p:cNvSpPr>
            <a:spLocks noGrp="1"/>
          </p:cNvSpPr>
          <p:nvPr>
            <p:ph idx="1"/>
          </p:nvPr>
        </p:nvSpPr>
        <p:spPr>
          <a:xfrm>
            <a:off x="208354" y="2252104"/>
            <a:ext cx="8516546" cy="4014226"/>
          </a:xfrm>
          <a:solidFill>
            <a:srgbClr val="7030A0"/>
          </a:solidFill>
        </p:spPr>
        <p:txBody>
          <a:bodyPr>
            <a:normAutofit/>
          </a:bodyPr>
          <a:lstStyle/>
          <a:p>
            <a:pPr lvl="0"/>
            <a:r>
              <a:rPr lang="en-ZW" sz="2800" dirty="0"/>
              <a:t>Bumping into objects</a:t>
            </a:r>
            <a:endParaRPr lang="en-US" sz="2800" dirty="0"/>
          </a:p>
          <a:p>
            <a:pPr lvl="0"/>
            <a:r>
              <a:rPr lang="en-ZW" sz="2800" dirty="0"/>
              <a:t>Not being able to access materials that are in normal  and enlarged print</a:t>
            </a:r>
            <a:endParaRPr lang="en-US" sz="2800" dirty="0"/>
          </a:p>
          <a:p>
            <a:endParaRPr lang="en-US" sz="2800" dirty="0"/>
          </a:p>
        </p:txBody>
      </p:sp>
    </p:spTree>
    <p:extLst>
      <p:ext uri="{BB962C8B-B14F-4D97-AF65-F5344CB8AC3E}">
        <p14:creationId xmlns:p14="http://schemas.microsoft.com/office/powerpoint/2010/main" val="795003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Management of learners with blindness</a:t>
            </a:r>
          </a:p>
        </p:txBody>
      </p:sp>
      <p:sp>
        <p:nvSpPr>
          <p:cNvPr id="3" name="Content Placeholder 2"/>
          <p:cNvSpPr>
            <a:spLocks noGrp="1"/>
          </p:cNvSpPr>
          <p:nvPr>
            <p:ph idx="1"/>
          </p:nvPr>
        </p:nvSpPr>
        <p:spPr>
          <a:xfrm>
            <a:off x="69451" y="2311630"/>
            <a:ext cx="8979054" cy="4285940"/>
          </a:xfrm>
        </p:spPr>
        <p:txBody>
          <a:bodyPr>
            <a:normAutofit/>
          </a:bodyPr>
          <a:lstStyle/>
          <a:p>
            <a:pPr lvl="0"/>
            <a:r>
              <a:rPr lang="en-ZW" sz="2400" dirty="0"/>
              <a:t>Orient learners to move around the classroom</a:t>
            </a:r>
            <a:endParaRPr lang="en-US" sz="2400" dirty="0"/>
          </a:p>
          <a:p>
            <a:pPr lvl="0"/>
            <a:r>
              <a:rPr lang="en-ZW" sz="2400" dirty="0"/>
              <a:t>Use real objects when teaching  for the learners to grasp concepts easily</a:t>
            </a:r>
            <a:endParaRPr lang="en-US" sz="2400" dirty="0"/>
          </a:p>
          <a:p>
            <a:pPr lvl="0"/>
            <a:r>
              <a:rPr lang="en-ZW" sz="2400" dirty="0"/>
              <a:t>Produce braille teaching and learning materials for the learners</a:t>
            </a:r>
            <a:endParaRPr lang="en-US" sz="2400" dirty="0"/>
          </a:p>
          <a:p>
            <a:pPr lvl="0"/>
            <a:r>
              <a:rPr lang="en-ZW" sz="2400" dirty="0"/>
              <a:t>Use auditory devices</a:t>
            </a:r>
            <a:endParaRPr lang="en-US" sz="2400" dirty="0"/>
          </a:p>
          <a:p>
            <a:endParaRPr lang="en-US" sz="2400" dirty="0"/>
          </a:p>
        </p:txBody>
      </p:sp>
    </p:spTree>
    <p:extLst>
      <p:ext uri="{BB962C8B-B14F-4D97-AF65-F5344CB8AC3E}">
        <p14:creationId xmlns:p14="http://schemas.microsoft.com/office/powerpoint/2010/main" val="2727440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2771"/>
            <a:ext cx="8913813" cy="914400"/>
          </a:xfrm>
        </p:spPr>
        <p:txBody>
          <a:bodyPr/>
          <a:lstStyle/>
          <a:p>
            <a:r>
              <a:rPr lang="en-US" dirty="0"/>
              <a:t>Learners with hearing impairment</a:t>
            </a:r>
          </a:p>
        </p:txBody>
      </p:sp>
      <p:sp>
        <p:nvSpPr>
          <p:cNvPr id="3" name="Content Placeholder 2"/>
          <p:cNvSpPr>
            <a:spLocks noGrp="1"/>
          </p:cNvSpPr>
          <p:nvPr>
            <p:ph idx="1"/>
          </p:nvPr>
        </p:nvSpPr>
        <p:spPr>
          <a:xfrm>
            <a:off x="109137" y="1448489"/>
            <a:ext cx="8804675" cy="5089553"/>
          </a:xfrm>
          <a:solidFill>
            <a:srgbClr val="7030A0"/>
          </a:solidFill>
        </p:spPr>
        <p:txBody>
          <a:bodyPr>
            <a:normAutofit/>
          </a:bodyPr>
          <a:lstStyle/>
          <a:p>
            <a:r>
              <a:rPr lang="en-ZW" sz="2800" dirty="0"/>
              <a:t>Hearing impairment is the loss of hearing which ranges from mild to profound.  It can affect one ear or both ears and leads to difficulty in hearing conversational speech or loud sounds – Learners with mild to severe hearing impairment are hard of hearing – learners who do not completely benefit from their sense of hearing are deaf</a:t>
            </a:r>
            <a:endParaRPr lang="en-US" sz="2800" dirty="0"/>
          </a:p>
          <a:p>
            <a:pPr lvl="0"/>
            <a:r>
              <a:rPr lang="en-ZW" sz="2800" dirty="0"/>
              <a:t>With the use of hearing aids, and other devices, learners who are hard of hearing can benefit from the use of speech.</a:t>
            </a:r>
            <a:endParaRPr lang="en-US" sz="2800" dirty="0"/>
          </a:p>
        </p:txBody>
      </p:sp>
    </p:spTree>
    <p:extLst>
      <p:ext uri="{BB962C8B-B14F-4D97-AF65-F5344CB8AC3E}">
        <p14:creationId xmlns:p14="http://schemas.microsoft.com/office/powerpoint/2010/main" val="1700801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242"/>
            <a:ext cx="8913813" cy="914400"/>
          </a:xfrm>
        </p:spPr>
        <p:txBody>
          <a:bodyPr/>
          <a:lstStyle/>
          <a:p>
            <a:r>
              <a:rPr lang="en-US" dirty="0"/>
              <a:t>Signs of hearing impairment</a:t>
            </a:r>
          </a:p>
        </p:txBody>
      </p:sp>
      <p:sp>
        <p:nvSpPr>
          <p:cNvPr id="3" name="Content Placeholder 2"/>
          <p:cNvSpPr>
            <a:spLocks noGrp="1"/>
          </p:cNvSpPr>
          <p:nvPr>
            <p:ph idx="1"/>
          </p:nvPr>
        </p:nvSpPr>
        <p:spPr>
          <a:xfrm>
            <a:off x="69451" y="1349277"/>
            <a:ext cx="8998897" cy="5268135"/>
          </a:xfrm>
          <a:solidFill>
            <a:srgbClr val="7030A0"/>
          </a:solidFill>
        </p:spPr>
        <p:txBody>
          <a:bodyPr>
            <a:normAutofit/>
          </a:bodyPr>
          <a:lstStyle/>
          <a:p>
            <a:pPr lvl="0">
              <a:lnSpc>
                <a:spcPct val="80000"/>
              </a:lnSpc>
            </a:pPr>
            <a:r>
              <a:rPr lang="en-ZW" sz="2800" dirty="0"/>
              <a:t>Drawing ear towards the speaker</a:t>
            </a:r>
            <a:endParaRPr lang="en-US" sz="2800" dirty="0"/>
          </a:p>
          <a:p>
            <a:pPr lvl="0">
              <a:lnSpc>
                <a:spcPct val="80000"/>
              </a:lnSpc>
            </a:pPr>
            <a:r>
              <a:rPr lang="en-ZW" sz="2800" dirty="0"/>
              <a:t>Difficulty in hearing other people clearly and misunderstanding what they say especially in noisy places</a:t>
            </a:r>
            <a:endParaRPr lang="en-US" sz="2800" dirty="0"/>
          </a:p>
          <a:p>
            <a:pPr lvl="0">
              <a:lnSpc>
                <a:spcPct val="80000"/>
              </a:lnSpc>
            </a:pPr>
            <a:r>
              <a:rPr lang="en-ZW" sz="2800" dirty="0"/>
              <a:t>Regularly asking the facilitators or peers to repeat themselves</a:t>
            </a:r>
            <a:endParaRPr lang="en-US" sz="2800" dirty="0"/>
          </a:p>
          <a:p>
            <a:pPr lvl="0">
              <a:lnSpc>
                <a:spcPct val="80000"/>
              </a:lnSpc>
            </a:pPr>
            <a:r>
              <a:rPr lang="en-ZW" sz="2800" dirty="0"/>
              <a:t>Listening to the radio or watching the television with the volume higher than other people need</a:t>
            </a:r>
            <a:endParaRPr lang="en-US" sz="2800" dirty="0"/>
          </a:p>
          <a:p>
            <a:pPr lvl="0">
              <a:lnSpc>
                <a:spcPct val="80000"/>
              </a:lnSpc>
            </a:pPr>
            <a:r>
              <a:rPr lang="en-ZW" sz="2800" dirty="0"/>
              <a:t>Talking very loudly</a:t>
            </a:r>
            <a:endParaRPr lang="en-US" sz="2800" dirty="0"/>
          </a:p>
          <a:p>
            <a:endParaRPr lang="en-US" sz="2800" dirty="0"/>
          </a:p>
        </p:txBody>
      </p:sp>
    </p:spTree>
    <p:extLst>
      <p:ext uri="{BB962C8B-B14F-4D97-AF65-F5344CB8AC3E}">
        <p14:creationId xmlns:p14="http://schemas.microsoft.com/office/powerpoint/2010/main" val="897350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848"/>
            <a:ext cx="8913813" cy="914400"/>
          </a:xfrm>
        </p:spPr>
        <p:txBody>
          <a:bodyPr>
            <a:normAutofit fontScale="90000"/>
          </a:bodyPr>
          <a:lstStyle/>
          <a:p>
            <a:r>
              <a:rPr lang="en-US" dirty="0"/>
              <a:t>Signs of hearing impairment - </a:t>
            </a:r>
            <a:r>
              <a:rPr lang="en-US" dirty="0" err="1"/>
              <a:t>cont</a:t>
            </a:r>
            <a:endParaRPr lang="en-US" dirty="0"/>
          </a:p>
        </p:txBody>
      </p:sp>
      <p:sp>
        <p:nvSpPr>
          <p:cNvPr id="3" name="Content Placeholder 2"/>
          <p:cNvSpPr>
            <a:spLocks noGrp="1"/>
          </p:cNvSpPr>
          <p:nvPr>
            <p:ph idx="1"/>
          </p:nvPr>
        </p:nvSpPr>
        <p:spPr>
          <a:xfrm>
            <a:off x="99215" y="1508016"/>
            <a:ext cx="8929445" cy="5049869"/>
          </a:xfrm>
          <a:solidFill>
            <a:srgbClr val="7030A0"/>
          </a:solidFill>
        </p:spPr>
        <p:txBody>
          <a:bodyPr>
            <a:normAutofit/>
          </a:bodyPr>
          <a:lstStyle/>
          <a:p>
            <a:pPr lvl="0">
              <a:lnSpc>
                <a:spcPct val="80000"/>
              </a:lnSpc>
              <a:spcBef>
                <a:spcPts val="1400"/>
              </a:spcBef>
            </a:pPr>
            <a:r>
              <a:rPr lang="en-ZW" sz="2800" dirty="0"/>
              <a:t>Not turning towards voices</a:t>
            </a:r>
            <a:endParaRPr lang="en-US" sz="2800" dirty="0"/>
          </a:p>
          <a:p>
            <a:pPr lvl="0">
              <a:lnSpc>
                <a:spcPct val="80000"/>
              </a:lnSpc>
              <a:spcBef>
                <a:spcPts val="1400"/>
              </a:spcBef>
            </a:pPr>
            <a:r>
              <a:rPr lang="en-ZW" sz="2800" dirty="0"/>
              <a:t>The learner may complain of hearing unusual noises in the ear</a:t>
            </a:r>
            <a:endParaRPr lang="en-US" sz="2800" dirty="0"/>
          </a:p>
          <a:p>
            <a:pPr lvl="0">
              <a:lnSpc>
                <a:spcPct val="80000"/>
              </a:lnSpc>
              <a:spcBef>
                <a:spcPts val="1400"/>
              </a:spcBef>
            </a:pPr>
            <a:r>
              <a:rPr lang="en-ZW" sz="2800" dirty="0"/>
              <a:t>Watching the facilitator or peers with strained attention trying to grasp words</a:t>
            </a:r>
            <a:endParaRPr lang="en-US" sz="2800" dirty="0"/>
          </a:p>
          <a:p>
            <a:pPr lvl="0">
              <a:lnSpc>
                <a:spcPct val="80000"/>
              </a:lnSpc>
              <a:spcBef>
                <a:spcPts val="1400"/>
              </a:spcBef>
            </a:pPr>
            <a:r>
              <a:rPr lang="en-ZW" sz="2800" dirty="0"/>
              <a:t>Withdrawal from conversations</a:t>
            </a:r>
            <a:endParaRPr lang="en-US" sz="2800" dirty="0"/>
          </a:p>
          <a:p>
            <a:pPr lvl="0">
              <a:lnSpc>
                <a:spcPct val="80000"/>
              </a:lnSpc>
              <a:spcBef>
                <a:spcPts val="1400"/>
              </a:spcBef>
            </a:pPr>
            <a:r>
              <a:rPr lang="en-ZW" sz="2800" dirty="0"/>
              <a:t>Following directions better after being shown rather than told</a:t>
            </a:r>
            <a:endParaRPr lang="en-US" sz="2800" dirty="0"/>
          </a:p>
          <a:p>
            <a:pPr lvl="0">
              <a:lnSpc>
                <a:spcPct val="80000"/>
              </a:lnSpc>
              <a:spcBef>
                <a:spcPts val="1400"/>
              </a:spcBef>
            </a:pPr>
            <a:r>
              <a:rPr lang="en-ZW" sz="2800" dirty="0"/>
              <a:t>Avoidance of some social setting</a:t>
            </a:r>
            <a:endParaRPr lang="en-US" sz="2800" dirty="0"/>
          </a:p>
          <a:p>
            <a:pPr>
              <a:spcBef>
                <a:spcPts val="1400"/>
              </a:spcBef>
            </a:pPr>
            <a:endParaRPr lang="en-US" sz="2800" dirty="0"/>
          </a:p>
        </p:txBody>
      </p:sp>
    </p:spTree>
    <p:extLst>
      <p:ext uri="{BB962C8B-B14F-4D97-AF65-F5344CB8AC3E}">
        <p14:creationId xmlns:p14="http://schemas.microsoft.com/office/powerpoint/2010/main" val="244628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163"/>
            <a:ext cx="8913813" cy="914400"/>
          </a:xfrm>
        </p:spPr>
        <p:txBody>
          <a:bodyPr>
            <a:normAutofit fontScale="90000"/>
          </a:bodyPr>
          <a:lstStyle/>
          <a:p>
            <a:r>
              <a:rPr lang="en-US" dirty="0"/>
              <a:t>Management of learners with hearing impairment</a:t>
            </a:r>
          </a:p>
        </p:txBody>
      </p:sp>
      <p:sp>
        <p:nvSpPr>
          <p:cNvPr id="3" name="Content Placeholder 2"/>
          <p:cNvSpPr>
            <a:spLocks noGrp="1"/>
          </p:cNvSpPr>
          <p:nvPr>
            <p:ph idx="1"/>
          </p:nvPr>
        </p:nvSpPr>
        <p:spPr>
          <a:xfrm>
            <a:off x="99215" y="1732085"/>
            <a:ext cx="8939367" cy="4875406"/>
          </a:xfrm>
          <a:solidFill>
            <a:srgbClr val="7030A0"/>
          </a:solidFill>
        </p:spPr>
        <p:txBody>
          <a:bodyPr>
            <a:noAutofit/>
          </a:bodyPr>
          <a:lstStyle/>
          <a:p>
            <a:pPr lvl="0">
              <a:spcBef>
                <a:spcPts val="1400"/>
              </a:spcBef>
            </a:pPr>
            <a:r>
              <a:rPr lang="en-ZW" sz="2800" dirty="0"/>
              <a:t>Train lip reading to learners </a:t>
            </a:r>
            <a:endParaRPr lang="en-US" sz="2800" dirty="0"/>
          </a:p>
          <a:p>
            <a:pPr lvl="0">
              <a:spcBef>
                <a:spcPts val="1400"/>
              </a:spcBef>
            </a:pPr>
            <a:r>
              <a:rPr lang="en-ZW" sz="2800" dirty="0"/>
              <a:t>Facilitators and other learners should face the learner with hearing impairment for them to lip read</a:t>
            </a:r>
            <a:endParaRPr lang="en-US" sz="2800" dirty="0"/>
          </a:p>
          <a:p>
            <a:pPr lvl="0">
              <a:spcBef>
                <a:spcPts val="1400"/>
              </a:spcBef>
            </a:pPr>
            <a:r>
              <a:rPr lang="en-ZW" sz="2800" dirty="0"/>
              <a:t>Speak clearly</a:t>
            </a:r>
            <a:endParaRPr lang="en-US" sz="2800" dirty="0"/>
          </a:p>
          <a:p>
            <a:pPr lvl="0">
              <a:spcBef>
                <a:spcPts val="1400"/>
              </a:spcBef>
            </a:pPr>
            <a:r>
              <a:rPr lang="en-ZW" sz="2800" dirty="0"/>
              <a:t>Allow the learner to sit on preferential position in the class</a:t>
            </a:r>
            <a:endParaRPr lang="en-US" sz="2800" dirty="0"/>
          </a:p>
          <a:p>
            <a:pPr lvl="0">
              <a:spcBef>
                <a:spcPts val="1400"/>
              </a:spcBef>
            </a:pPr>
            <a:r>
              <a:rPr lang="en-ZW" sz="2800" dirty="0"/>
              <a:t>Use simplified language when giving instructions </a:t>
            </a:r>
            <a:endParaRPr lang="en-US" sz="2800" dirty="0"/>
          </a:p>
          <a:p>
            <a:pPr>
              <a:spcBef>
                <a:spcPts val="1400"/>
              </a:spcBef>
            </a:pPr>
            <a:endParaRPr lang="en-US" sz="2800" dirty="0"/>
          </a:p>
        </p:txBody>
      </p:sp>
    </p:spTree>
    <p:extLst>
      <p:ext uri="{BB962C8B-B14F-4D97-AF65-F5344CB8AC3E}">
        <p14:creationId xmlns:p14="http://schemas.microsoft.com/office/powerpoint/2010/main" val="3008474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9769"/>
            <a:ext cx="8913813" cy="914400"/>
          </a:xfrm>
        </p:spPr>
        <p:txBody>
          <a:bodyPr>
            <a:normAutofit fontScale="90000"/>
          </a:bodyPr>
          <a:lstStyle/>
          <a:p>
            <a:r>
              <a:rPr lang="en-US" dirty="0"/>
              <a:t>Management of learners with hearing impairment - </a:t>
            </a:r>
            <a:r>
              <a:rPr lang="en-US" dirty="0" err="1"/>
              <a:t>cont</a:t>
            </a:r>
            <a:endParaRPr lang="en-US" dirty="0"/>
          </a:p>
        </p:txBody>
      </p:sp>
      <p:sp>
        <p:nvSpPr>
          <p:cNvPr id="3" name="Content Placeholder 2"/>
          <p:cNvSpPr>
            <a:spLocks noGrp="1"/>
          </p:cNvSpPr>
          <p:nvPr>
            <p:ph idx="1"/>
          </p:nvPr>
        </p:nvSpPr>
        <p:spPr>
          <a:xfrm>
            <a:off x="69451" y="1508016"/>
            <a:ext cx="8959210" cy="5069711"/>
          </a:xfrm>
          <a:solidFill>
            <a:srgbClr val="7030A0"/>
          </a:solidFill>
        </p:spPr>
        <p:txBody>
          <a:bodyPr>
            <a:normAutofit/>
          </a:bodyPr>
          <a:lstStyle/>
          <a:p>
            <a:pPr lvl="0">
              <a:spcBef>
                <a:spcPts val="800"/>
              </a:spcBef>
            </a:pPr>
            <a:r>
              <a:rPr lang="en-ZW" sz="2800" dirty="0"/>
              <a:t>Minimise background noise</a:t>
            </a:r>
            <a:endParaRPr lang="en-US" sz="2800" dirty="0"/>
          </a:p>
          <a:p>
            <a:pPr lvl="0">
              <a:spcBef>
                <a:spcPts val="800"/>
              </a:spcBef>
            </a:pPr>
            <a:r>
              <a:rPr lang="en-ZW" sz="2800" dirty="0"/>
              <a:t>When using videos or films as a teaching aid, there should be captions so that the learner will be able to understand easily </a:t>
            </a:r>
            <a:endParaRPr lang="en-US" sz="2800" dirty="0"/>
          </a:p>
          <a:p>
            <a:pPr lvl="0">
              <a:spcBef>
                <a:spcPts val="800"/>
              </a:spcBef>
            </a:pPr>
            <a:r>
              <a:rPr lang="en-ZW" sz="2800" dirty="0"/>
              <a:t>Use assistive listening devices such as hearing aids</a:t>
            </a:r>
            <a:endParaRPr lang="en-US" sz="2800" dirty="0"/>
          </a:p>
          <a:p>
            <a:pPr lvl="0">
              <a:spcBef>
                <a:spcPts val="800"/>
              </a:spcBef>
            </a:pPr>
            <a:r>
              <a:rPr lang="en-ZW" sz="2800" dirty="0"/>
              <a:t>Repeat clearly any questions asked by other learners </a:t>
            </a:r>
            <a:endParaRPr lang="en-US" sz="2800" dirty="0"/>
          </a:p>
          <a:p>
            <a:endParaRPr lang="en-US" sz="2800" dirty="0"/>
          </a:p>
        </p:txBody>
      </p:sp>
    </p:spTree>
    <p:extLst>
      <p:ext uri="{BB962C8B-B14F-4D97-AF65-F5344CB8AC3E}">
        <p14:creationId xmlns:p14="http://schemas.microsoft.com/office/powerpoint/2010/main" val="3173005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Learners with Intellectual Challenges</a:t>
            </a:r>
          </a:p>
        </p:txBody>
      </p:sp>
      <p:sp>
        <p:nvSpPr>
          <p:cNvPr id="3" name="Content Placeholder 2"/>
          <p:cNvSpPr>
            <a:spLocks noGrp="1"/>
          </p:cNvSpPr>
          <p:nvPr>
            <p:ph idx="1"/>
          </p:nvPr>
        </p:nvSpPr>
        <p:spPr>
          <a:xfrm>
            <a:off x="178589" y="2222340"/>
            <a:ext cx="8546311" cy="4043990"/>
          </a:xfrm>
          <a:solidFill>
            <a:srgbClr val="7030A0"/>
          </a:solidFill>
        </p:spPr>
        <p:txBody>
          <a:bodyPr>
            <a:normAutofit/>
          </a:bodyPr>
          <a:lstStyle/>
          <a:p>
            <a:r>
              <a:rPr lang="en-ZW" sz="2400" dirty="0"/>
              <a:t>They have limitations in intellectual functioning and adaptive behaviour (conceptual, social and practical skills</a:t>
            </a:r>
            <a:r>
              <a:rPr lang="en-US" sz="2400" dirty="0"/>
              <a:t> </a:t>
            </a:r>
          </a:p>
        </p:txBody>
      </p:sp>
    </p:spTree>
    <p:extLst>
      <p:ext uri="{BB962C8B-B14F-4D97-AF65-F5344CB8AC3E}">
        <p14:creationId xmlns:p14="http://schemas.microsoft.com/office/powerpoint/2010/main" val="3381913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9375"/>
            <a:ext cx="8913813" cy="914400"/>
          </a:xfrm>
        </p:spPr>
        <p:txBody>
          <a:bodyPr/>
          <a:lstStyle/>
          <a:p>
            <a:r>
              <a:rPr lang="en-US" dirty="0"/>
              <a:t>Signs of intellectual challenges</a:t>
            </a:r>
          </a:p>
        </p:txBody>
      </p:sp>
      <p:sp>
        <p:nvSpPr>
          <p:cNvPr id="3" name="Content Placeholder 2"/>
          <p:cNvSpPr>
            <a:spLocks noGrp="1"/>
          </p:cNvSpPr>
          <p:nvPr>
            <p:ph idx="1"/>
          </p:nvPr>
        </p:nvSpPr>
        <p:spPr>
          <a:xfrm>
            <a:off x="79373" y="1478252"/>
            <a:ext cx="8979053" cy="5119318"/>
          </a:xfrm>
          <a:solidFill>
            <a:srgbClr val="7030A0"/>
          </a:solidFill>
        </p:spPr>
        <p:txBody>
          <a:bodyPr>
            <a:normAutofit/>
          </a:bodyPr>
          <a:lstStyle/>
          <a:p>
            <a:pPr lvl="0"/>
            <a:r>
              <a:rPr lang="en-ZW" sz="2400" dirty="0"/>
              <a:t>Short attention span</a:t>
            </a:r>
            <a:endParaRPr lang="en-US" sz="2400" dirty="0"/>
          </a:p>
          <a:p>
            <a:pPr lvl="0"/>
            <a:r>
              <a:rPr lang="en-ZW" sz="2400" dirty="0"/>
              <a:t>Learning and understanding a few things at a much slower pace than the average learner</a:t>
            </a:r>
            <a:endParaRPr lang="en-US" sz="2400" dirty="0"/>
          </a:p>
          <a:p>
            <a:pPr lvl="0"/>
            <a:r>
              <a:rPr lang="en-ZW" sz="2400" dirty="0"/>
              <a:t>Difficulties in memory recall</a:t>
            </a:r>
            <a:endParaRPr lang="en-US" sz="2400" dirty="0"/>
          </a:p>
          <a:p>
            <a:pPr lvl="0"/>
            <a:r>
              <a:rPr lang="en-ZW" sz="2400" dirty="0"/>
              <a:t>Showing inappropriate social behaviour </a:t>
            </a:r>
            <a:endParaRPr lang="en-US" sz="2400" dirty="0"/>
          </a:p>
          <a:p>
            <a:pPr lvl="0"/>
            <a:r>
              <a:rPr lang="en-ZW" sz="2400" dirty="0"/>
              <a:t>Difficulty in solving problems and thinking logically</a:t>
            </a:r>
            <a:endParaRPr lang="en-US" sz="2400" dirty="0"/>
          </a:p>
          <a:p>
            <a:pPr lvl="0"/>
            <a:r>
              <a:rPr lang="en-ZW" sz="2400" dirty="0"/>
              <a:t>Lack of self help skills like feeding, dressing, toileting</a:t>
            </a:r>
            <a:endParaRPr lang="en-US" sz="2400" dirty="0"/>
          </a:p>
          <a:p>
            <a:endParaRPr lang="en-US" sz="2400" dirty="0"/>
          </a:p>
        </p:txBody>
      </p:sp>
    </p:spTree>
    <p:extLst>
      <p:ext uri="{BB962C8B-B14F-4D97-AF65-F5344CB8AC3E}">
        <p14:creationId xmlns:p14="http://schemas.microsoft.com/office/powerpoint/2010/main" val="1333020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9690"/>
            <a:ext cx="8913813" cy="914400"/>
          </a:xfrm>
        </p:spPr>
        <p:txBody>
          <a:bodyPr>
            <a:normAutofit fontScale="90000"/>
          </a:bodyPr>
          <a:lstStyle/>
          <a:p>
            <a:r>
              <a:rPr lang="en-US" dirty="0"/>
              <a:t>Management of learners with intellectual challenges</a:t>
            </a:r>
          </a:p>
        </p:txBody>
      </p:sp>
      <p:sp>
        <p:nvSpPr>
          <p:cNvPr id="3" name="Content Placeholder 2"/>
          <p:cNvSpPr>
            <a:spLocks noGrp="1"/>
          </p:cNvSpPr>
          <p:nvPr>
            <p:ph idx="1"/>
          </p:nvPr>
        </p:nvSpPr>
        <p:spPr>
          <a:xfrm>
            <a:off x="79373" y="1674043"/>
            <a:ext cx="8398583" cy="4794267"/>
          </a:xfrm>
          <a:solidFill>
            <a:srgbClr val="7030A0"/>
          </a:solidFill>
        </p:spPr>
        <p:txBody>
          <a:bodyPr>
            <a:noAutofit/>
          </a:bodyPr>
          <a:lstStyle/>
          <a:p>
            <a:pPr lvl="0"/>
            <a:r>
              <a:rPr lang="en-ZW" dirty="0"/>
              <a:t>Break down concepts into simple and achievable ones</a:t>
            </a:r>
            <a:endParaRPr lang="en-US" dirty="0"/>
          </a:p>
          <a:p>
            <a:pPr lvl="0"/>
            <a:r>
              <a:rPr lang="en-ZW" dirty="0"/>
              <a:t>Teach one concept or activity component at a time</a:t>
            </a:r>
            <a:endParaRPr lang="en-US" dirty="0"/>
          </a:p>
          <a:p>
            <a:pPr lvl="0"/>
            <a:r>
              <a:rPr lang="en-ZW" dirty="0"/>
              <a:t>Repeat concept taught over and over again to ensure mastery</a:t>
            </a:r>
            <a:endParaRPr lang="en-US" dirty="0"/>
          </a:p>
          <a:p>
            <a:pPr lvl="0"/>
            <a:r>
              <a:rPr lang="en-ZW" dirty="0"/>
              <a:t>Reinforce learning by using real life examples and environments</a:t>
            </a:r>
            <a:endParaRPr lang="en-US" dirty="0"/>
          </a:p>
          <a:p>
            <a:pPr lvl="0"/>
            <a:r>
              <a:rPr lang="en-ZW" dirty="0"/>
              <a:t>Use concrete teaching and learning materials especially when introducing new concepts</a:t>
            </a:r>
            <a:endParaRPr lang="en-US" dirty="0"/>
          </a:p>
          <a:p>
            <a:pPr lvl="0"/>
            <a:r>
              <a:rPr lang="en-ZW" dirty="0"/>
              <a:t>Encourage participating learning in the form of group activities so that learners can copy desirable behaviour from others</a:t>
            </a:r>
            <a:endParaRPr lang="en-US" dirty="0"/>
          </a:p>
          <a:p>
            <a:pPr lvl="0"/>
            <a:r>
              <a:rPr lang="en-ZW" dirty="0"/>
              <a:t>Reinforce successful effort, appropriate behaviour and participation</a:t>
            </a:r>
            <a:endParaRPr lang="en-US" dirty="0"/>
          </a:p>
        </p:txBody>
      </p:sp>
    </p:spTree>
    <p:extLst>
      <p:ext uri="{BB962C8B-B14F-4D97-AF65-F5344CB8AC3E}">
        <p14:creationId xmlns:p14="http://schemas.microsoft.com/office/powerpoint/2010/main" val="1225686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terms</a:t>
            </a:r>
          </a:p>
        </p:txBody>
      </p:sp>
      <p:sp>
        <p:nvSpPr>
          <p:cNvPr id="3" name="Content Placeholder 2"/>
          <p:cNvSpPr>
            <a:spLocks noGrp="1"/>
          </p:cNvSpPr>
          <p:nvPr>
            <p:ph idx="1"/>
          </p:nvPr>
        </p:nvSpPr>
        <p:spPr>
          <a:solidFill>
            <a:srgbClr val="7030A0"/>
          </a:solidFill>
        </p:spPr>
        <p:txBody>
          <a:bodyPr>
            <a:normAutofit/>
          </a:bodyPr>
          <a:lstStyle/>
          <a:p>
            <a:r>
              <a:rPr lang="en-US" sz="2800" dirty="0"/>
              <a:t>Disability</a:t>
            </a:r>
          </a:p>
          <a:p>
            <a:r>
              <a:rPr lang="en-US" sz="2800" dirty="0"/>
              <a:t>Special needs education</a:t>
            </a:r>
          </a:p>
        </p:txBody>
      </p:sp>
    </p:spTree>
    <p:extLst>
      <p:ext uri="{BB962C8B-B14F-4D97-AF65-F5344CB8AC3E}">
        <p14:creationId xmlns:p14="http://schemas.microsoft.com/office/powerpoint/2010/main" val="751545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Learners with physical disability</a:t>
            </a:r>
          </a:p>
        </p:txBody>
      </p:sp>
      <p:sp>
        <p:nvSpPr>
          <p:cNvPr id="3" name="Content Placeholder 2"/>
          <p:cNvSpPr>
            <a:spLocks noGrp="1"/>
          </p:cNvSpPr>
          <p:nvPr>
            <p:ph idx="1"/>
          </p:nvPr>
        </p:nvSpPr>
        <p:spPr>
          <a:xfrm>
            <a:off x="69451" y="2113207"/>
            <a:ext cx="8998897" cy="4514125"/>
          </a:xfrm>
          <a:solidFill>
            <a:srgbClr val="7030A0"/>
          </a:solidFill>
        </p:spPr>
        <p:txBody>
          <a:bodyPr/>
          <a:lstStyle/>
          <a:p>
            <a:r>
              <a:rPr lang="en-ZW" dirty="0"/>
              <a:t>A physical disability is a limitation on a person’s physical functioning, mobility, dexterity or stamina</a:t>
            </a:r>
            <a:endParaRPr lang="en-US" dirty="0"/>
          </a:p>
          <a:p>
            <a:endParaRPr lang="en-US" dirty="0"/>
          </a:p>
        </p:txBody>
      </p:sp>
    </p:spTree>
    <p:extLst>
      <p:ext uri="{BB962C8B-B14F-4D97-AF65-F5344CB8AC3E}">
        <p14:creationId xmlns:p14="http://schemas.microsoft.com/office/powerpoint/2010/main" val="1952878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848"/>
            <a:ext cx="8913813" cy="914400"/>
          </a:xfrm>
        </p:spPr>
        <p:txBody>
          <a:bodyPr>
            <a:normAutofit fontScale="90000"/>
          </a:bodyPr>
          <a:lstStyle/>
          <a:p>
            <a:r>
              <a:rPr lang="en-US" dirty="0"/>
              <a:t>Management of learners with physical disability </a:t>
            </a:r>
          </a:p>
        </p:txBody>
      </p:sp>
      <p:sp>
        <p:nvSpPr>
          <p:cNvPr id="3" name="Content Placeholder 2"/>
          <p:cNvSpPr>
            <a:spLocks noGrp="1"/>
          </p:cNvSpPr>
          <p:nvPr>
            <p:ph idx="1"/>
          </p:nvPr>
        </p:nvSpPr>
        <p:spPr>
          <a:xfrm>
            <a:off x="69451" y="2224454"/>
            <a:ext cx="8949289" cy="4363194"/>
          </a:xfrm>
          <a:solidFill>
            <a:srgbClr val="7030A0"/>
          </a:solidFill>
        </p:spPr>
        <p:txBody>
          <a:bodyPr>
            <a:normAutofit/>
          </a:bodyPr>
          <a:lstStyle/>
          <a:p>
            <a:pPr lvl="0"/>
            <a:r>
              <a:rPr lang="en-ZW" dirty="0"/>
              <a:t>Arrange the room so that the learner can move around easily</a:t>
            </a:r>
            <a:endParaRPr lang="en-US" dirty="0"/>
          </a:p>
          <a:p>
            <a:pPr lvl="0"/>
            <a:r>
              <a:rPr lang="en-ZW" dirty="0"/>
              <a:t>Position the learner where he/she  prefers to sit in the classroom</a:t>
            </a:r>
            <a:endParaRPr lang="en-US" dirty="0"/>
          </a:p>
          <a:p>
            <a:pPr lvl="0"/>
            <a:r>
              <a:rPr lang="en-ZW" dirty="0"/>
              <a:t>When experimenting with teaching strategies for the learner, be flexible and accept suggestions </a:t>
            </a:r>
            <a:endParaRPr lang="en-US" dirty="0"/>
          </a:p>
          <a:p>
            <a:pPr lvl="0"/>
            <a:r>
              <a:rPr lang="en-ZW" dirty="0"/>
              <a:t>Encourage support for the learner from classmates </a:t>
            </a:r>
            <a:endParaRPr lang="en-US" dirty="0"/>
          </a:p>
          <a:p>
            <a:pPr lvl="0"/>
            <a:r>
              <a:rPr lang="en-ZW" dirty="0"/>
              <a:t>Use computers and audio-visual aids in the students learning and teaching programme</a:t>
            </a:r>
            <a:endParaRPr lang="en-US" dirty="0"/>
          </a:p>
          <a:p>
            <a:pPr lvl="0"/>
            <a:r>
              <a:rPr lang="en-ZW" dirty="0"/>
              <a:t>Specialised equipment may be necessary such as keyboards or special desks</a:t>
            </a:r>
            <a:endParaRPr lang="en-US" dirty="0"/>
          </a:p>
          <a:p>
            <a:pPr lvl="0"/>
            <a:r>
              <a:rPr lang="en-ZW" dirty="0"/>
              <a:t>If writing is difficult, consider using a tape recorder</a:t>
            </a:r>
            <a:endParaRPr lang="en-US" dirty="0"/>
          </a:p>
          <a:p>
            <a:endParaRPr lang="en-US" dirty="0"/>
          </a:p>
        </p:txBody>
      </p:sp>
    </p:spTree>
    <p:extLst>
      <p:ext uri="{BB962C8B-B14F-4D97-AF65-F5344CB8AC3E}">
        <p14:creationId xmlns:p14="http://schemas.microsoft.com/office/powerpoint/2010/main" val="600915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005"/>
            <a:ext cx="8913813" cy="914400"/>
          </a:xfrm>
        </p:spPr>
        <p:txBody>
          <a:bodyPr>
            <a:normAutofit fontScale="90000"/>
          </a:bodyPr>
          <a:lstStyle/>
          <a:p>
            <a:r>
              <a:rPr lang="en-US" dirty="0"/>
              <a:t>Management of learners with physical disability - </a:t>
            </a:r>
            <a:r>
              <a:rPr lang="en-US" dirty="0" err="1"/>
              <a:t>cont</a:t>
            </a:r>
            <a:endParaRPr lang="en-US" dirty="0"/>
          </a:p>
        </p:txBody>
      </p:sp>
      <p:sp>
        <p:nvSpPr>
          <p:cNvPr id="3" name="Content Placeholder 2"/>
          <p:cNvSpPr>
            <a:spLocks noGrp="1"/>
          </p:cNvSpPr>
          <p:nvPr>
            <p:ph idx="1"/>
          </p:nvPr>
        </p:nvSpPr>
        <p:spPr>
          <a:xfrm>
            <a:off x="69451" y="2074985"/>
            <a:ext cx="8949289" cy="4522585"/>
          </a:xfrm>
          <a:solidFill>
            <a:srgbClr val="7030A0"/>
          </a:solidFill>
        </p:spPr>
        <p:txBody>
          <a:bodyPr>
            <a:normAutofit/>
          </a:bodyPr>
          <a:lstStyle/>
          <a:p>
            <a:pPr lvl="0"/>
            <a:r>
              <a:rPr lang="en-ZW" sz="2400" dirty="0"/>
              <a:t>Encourage communication to prevent isolation </a:t>
            </a:r>
            <a:endParaRPr lang="en-US" sz="2400" dirty="0"/>
          </a:p>
          <a:p>
            <a:pPr lvl="0"/>
            <a:r>
              <a:rPr lang="en-ZW" sz="2400" dirty="0"/>
              <a:t>Teach social skills if necessary</a:t>
            </a:r>
            <a:endParaRPr lang="en-US" sz="2400" dirty="0"/>
          </a:p>
          <a:p>
            <a:pPr lvl="0"/>
            <a:r>
              <a:rPr lang="en-ZW" sz="2400" dirty="0"/>
              <a:t>Allow the learner extra time to complete tasks </a:t>
            </a:r>
            <a:endParaRPr lang="en-US" sz="2400" dirty="0"/>
          </a:p>
          <a:p>
            <a:pPr lvl="0"/>
            <a:r>
              <a:rPr lang="en-ZW" sz="2400" dirty="0"/>
              <a:t>Specialised equipment may be necessary such as special desks</a:t>
            </a:r>
            <a:endParaRPr lang="en-US" sz="2400" dirty="0"/>
          </a:p>
          <a:p>
            <a:pPr lvl="0"/>
            <a:r>
              <a:rPr lang="en-ZW" sz="2400" dirty="0"/>
              <a:t>Talking to the learner about what he/she can do will help identify the learner’s areas of expertise </a:t>
            </a:r>
            <a:endParaRPr lang="en-US" sz="2400" dirty="0"/>
          </a:p>
          <a:p>
            <a:pPr lvl="0"/>
            <a:r>
              <a:rPr lang="en-ZW" sz="2400" dirty="0"/>
              <a:t>Encourage support for the student from classmates </a:t>
            </a:r>
            <a:endParaRPr lang="en-US" sz="2400" dirty="0"/>
          </a:p>
          <a:p>
            <a:endParaRPr lang="en-US" sz="2400" dirty="0"/>
          </a:p>
        </p:txBody>
      </p:sp>
    </p:spTree>
    <p:extLst>
      <p:ext uri="{BB962C8B-B14F-4D97-AF65-F5344CB8AC3E}">
        <p14:creationId xmlns:p14="http://schemas.microsoft.com/office/powerpoint/2010/main" val="2003433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9139"/>
            <a:ext cx="8913813" cy="914400"/>
          </a:xfrm>
        </p:spPr>
        <p:txBody>
          <a:bodyPr/>
          <a:lstStyle/>
          <a:p>
            <a:r>
              <a:rPr lang="en-US" dirty="0"/>
              <a:t>Gifted Learners</a:t>
            </a:r>
          </a:p>
        </p:txBody>
      </p:sp>
      <p:sp>
        <p:nvSpPr>
          <p:cNvPr id="3" name="Content Placeholder 2"/>
          <p:cNvSpPr>
            <a:spLocks noGrp="1"/>
          </p:cNvSpPr>
          <p:nvPr>
            <p:ph idx="1"/>
          </p:nvPr>
        </p:nvSpPr>
        <p:spPr>
          <a:xfrm>
            <a:off x="89293" y="1508016"/>
            <a:ext cx="8824519" cy="4758314"/>
          </a:xfrm>
          <a:solidFill>
            <a:srgbClr val="7030A0"/>
          </a:solidFill>
        </p:spPr>
        <p:txBody>
          <a:bodyPr>
            <a:normAutofit/>
          </a:bodyPr>
          <a:lstStyle/>
          <a:p>
            <a:r>
              <a:rPr lang="en-ZW" sz="2800" dirty="0"/>
              <a:t>These are learners who perform at a level that is significantly beyond that of the majority of other learners of the same age in one or more areas.  The areas include intellectual, creative, artistic, leadership capacity or specific academic fields.</a:t>
            </a:r>
          </a:p>
          <a:p>
            <a:r>
              <a:rPr lang="en-ZW" sz="2800" dirty="0"/>
              <a:t>If such learners are identified, the facilitator should expose them without limiting them.</a:t>
            </a:r>
            <a:endParaRPr lang="en-US" sz="2800" dirty="0"/>
          </a:p>
          <a:p>
            <a:endParaRPr lang="en-US" sz="2800" dirty="0"/>
          </a:p>
          <a:p>
            <a:endParaRPr lang="en-US" sz="2800" dirty="0"/>
          </a:p>
        </p:txBody>
      </p:sp>
    </p:spTree>
    <p:extLst>
      <p:ext uri="{BB962C8B-B14F-4D97-AF65-F5344CB8AC3E}">
        <p14:creationId xmlns:p14="http://schemas.microsoft.com/office/powerpoint/2010/main" val="4220951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848"/>
            <a:ext cx="8913813" cy="914400"/>
          </a:xfrm>
        </p:spPr>
        <p:txBody>
          <a:bodyPr/>
          <a:lstStyle/>
          <a:p>
            <a:r>
              <a:rPr lang="en-US" dirty="0"/>
              <a:t>Learners with special needs</a:t>
            </a:r>
          </a:p>
        </p:txBody>
      </p:sp>
      <p:sp>
        <p:nvSpPr>
          <p:cNvPr id="3" name="Content Placeholder 2"/>
          <p:cNvSpPr>
            <a:spLocks noGrp="1"/>
          </p:cNvSpPr>
          <p:nvPr>
            <p:ph idx="1"/>
          </p:nvPr>
        </p:nvSpPr>
        <p:spPr>
          <a:xfrm>
            <a:off x="128981" y="1557623"/>
            <a:ext cx="8919524" cy="5020104"/>
          </a:xfrm>
          <a:solidFill>
            <a:srgbClr val="7030A0"/>
          </a:solidFill>
        </p:spPr>
        <p:txBody>
          <a:bodyPr>
            <a:normAutofit/>
          </a:bodyPr>
          <a:lstStyle/>
          <a:p>
            <a:pPr lvl="0"/>
            <a:r>
              <a:rPr lang="en-ZW" sz="2400" dirty="0"/>
              <a:t>Know the background of the learners</a:t>
            </a:r>
            <a:endParaRPr lang="en-US" sz="2400" dirty="0"/>
          </a:p>
          <a:p>
            <a:pPr lvl="0"/>
            <a:r>
              <a:rPr lang="en-ZW" sz="2400" dirty="0"/>
              <a:t>Have a positive attitude towards the learners since this increases self-perception and academic performance of the learners</a:t>
            </a:r>
            <a:endParaRPr lang="en-US" sz="2400" dirty="0"/>
          </a:p>
          <a:p>
            <a:pPr lvl="0"/>
            <a:r>
              <a:rPr lang="en-ZW" sz="2400" dirty="0"/>
              <a:t>Impart in learners and other teachers a positive attitude towards learners with disabilities</a:t>
            </a:r>
            <a:endParaRPr lang="en-US" sz="2400" dirty="0"/>
          </a:p>
          <a:p>
            <a:pPr lvl="0"/>
            <a:r>
              <a:rPr lang="en-ZW" sz="2400" dirty="0"/>
              <a:t>Give learners with disabilities leadership roles so that they can develop their confidence, determination and aspirations</a:t>
            </a:r>
            <a:endParaRPr lang="en-US" sz="2400" dirty="0"/>
          </a:p>
          <a:p>
            <a:endParaRPr lang="en-US" sz="2400" dirty="0"/>
          </a:p>
        </p:txBody>
      </p:sp>
    </p:spTree>
    <p:extLst>
      <p:ext uri="{BB962C8B-B14F-4D97-AF65-F5344CB8AC3E}">
        <p14:creationId xmlns:p14="http://schemas.microsoft.com/office/powerpoint/2010/main" val="4045304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060"/>
            <a:ext cx="8913813" cy="914400"/>
          </a:xfrm>
        </p:spPr>
        <p:txBody>
          <a:bodyPr>
            <a:normAutofit fontScale="90000"/>
          </a:bodyPr>
          <a:lstStyle/>
          <a:p>
            <a:r>
              <a:rPr lang="en-US" dirty="0"/>
              <a:t>Learners with special needs - </a:t>
            </a:r>
            <a:r>
              <a:rPr lang="en-US" dirty="0" err="1"/>
              <a:t>cont</a:t>
            </a:r>
            <a:endParaRPr lang="en-US" dirty="0"/>
          </a:p>
        </p:txBody>
      </p:sp>
      <p:sp>
        <p:nvSpPr>
          <p:cNvPr id="3" name="Content Placeholder 2"/>
          <p:cNvSpPr>
            <a:spLocks noGrp="1"/>
          </p:cNvSpPr>
          <p:nvPr>
            <p:ph idx="1"/>
          </p:nvPr>
        </p:nvSpPr>
        <p:spPr>
          <a:xfrm>
            <a:off x="99216" y="1537779"/>
            <a:ext cx="8959210" cy="5039947"/>
          </a:xfrm>
          <a:solidFill>
            <a:srgbClr val="7030A0"/>
          </a:solidFill>
        </p:spPr>
        <p:txBody>
          <a:bodyPr>
            <a:noAutofit/>
          </a:bodyPr>
          <a:lstStyle/>
          <a:p>
            <a:pPr lvl="0"/>
            <a:r>
              <a:rPr lang="en-ZW" sz="2400" dirty="0"/>
              <a:t>Give positive remarks to the learners so that they will continue to work hard or keep on trying</a:t>
            </a:r>
            <a:endParaRPr lang="en-US" sz="2400" dirty="0"/>
          </a:p>
          <a:p>
            <a:pPr lvl="0"/>
            <a:r>
              <a:rPr lang="en-ZW" sz="2400" dirty="0"/>
              <a:t>Consult other teachers on how to effectively assist the learner</a:t>
            </a:r>
            <a:endParaRPr lang="en-US" sz="2400" dirty="0"/>
          </a:p>
          <a:p>
            <a:pPr lvl="0"/>
            <a:r>
              <a:rPr lang="en-ZW" sz="2400" dirty="0"/>
              <a:t>Work with the parents of the child so that learning can continue at home</a:t>
            </a:r>
            <a:endParaRPr lang="en-US" sz="2400" dirty="0"/>
          </a:p>
          <a:p>
            <a:pPr lvl="0"/>
            <a:r>
              <a:rPr lang="en-ZW" sz="2400" dirty="0"/>
              <a:t>Appreciate every little effort shown by the learner</a:t>
            </a:r>
            <a:endParaRPr lang="en-US" sz="2400" dirty="0"/>
          </a:p>
          <a:p>
            <a:pPr lvl="0"/>
            <a:r>
              <a:rPr lang="en-ZW" sz="2400" dirty="0"/>
              <a:t>Give learners more time to do their tasks</a:t>
            </a:r>
            <a:endParaRPr lang="en-US" sz="2400" dirty="0"/>
          </a:p>
          <a:p>
            <a:pPr lvl="0"/>
            <a:r>
              <a:rPr lang="en-ZW" sz="2400" dirty="0"/>
              <a:t>Use appropriate language when referring to the learners.</a:t>
            </a:r>
            <a:endParaRPr lang="en-US" sz="2400" dirty="0"/>
          </a:p>
          <a:p>
            <a:endParaRPr lang="en-US" sz="2400" dirty="0"/>
          </a:p>
        </p:txBody>
      </p:sp>
    </p:spTree>
    <p:extLst>
      <p:ext uri="{BB962C8B-B14F-4D97-AF65-F5344CB8AC3E}">
        <p14:creationId xmlns:p14="http://schemas.microsoft.com/office/powerpoint/2010/main" val="257830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dirty="0"/>
              <a:t>MoPSE resource on inclusive education</a:t>
            </a:r>
            <a:endParaRPr lang="en-US" dirty="0"/>
          </a:p>
        </p:txBody>
      </p:sp>
      <p:sp>
        <p:nvSpPr>
          <p:cNvPr id="3" name="Content Placeholder 2"/>
          <p:cNvSpPr>
            <a:spLocks noGrp="1"/>
          </p:cNvSpPr>
          <p:nvPr>
            <p:ph idx="1"/>
          </p:nvPr>
        </p:nvSpPr>
        <p:spPr>
          <a:solidFill>
            <a:srgbClr val="7030A0"/>
          </a:solidFill>
        </p:spPr>
        <p:txBody>
          <a:bodyPr/>
          <a:lstStyle/>
          <a:p>
            <a:endParaRPr lang="en-ZW" dirty="0"/>
          </a:p>
          <a:p>
            <a:r>
              <a:rPr lang="en-ZW" dirty="0"/>
              <a:t>Practical Inclusive Handbook for Primary and Secondary Schools pdf (available on mopse.co.zw</a:t>
            </a:r>
            <a:endParaRPr lang="en-US" dirty="0"/>
          </a:p>
        </p:txBody>
      </p:sp>
    </p:spTree>
    <p:extLst>
      <p:ext uri="{BB962C8B-B14F-4D97-AF65-F5344CB8AC3E}">
        <p14:creationId xmlns:p14="http://schemas.microsoft.com/office/powerpoint/2010/main" val="4285470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0957"/>
            <a:ext cx="8913813" cy="914400"/>
          </a:xfrm>
        </p:spPr>
        <p:txBody>
          <a:bodyPr/>
          <a:lstStyle/>
          <a:p>
            <a:pPr algn="ctr"/>
            <a:r>
              <a:rPr lang="en-US" dirty="0"/>
              <a:t>The End</a:t>
            </a:r>
          </a:p>
        </p:txBody>
      </p:sp>
      <p:sp>
        <p:nvSpPr>
          <p:cNvPr id="3" name="Content Placeholder 2"/>
          <p:cNvSpPr>
            <a:spLocks noGrp="1"/>
          </p:cNvSpPr>
          <p:nvPr>
            <p:ph idx="1"/>
          </p:nvPr>
        </p:nvSpPr>
        <p:spPr>
          <a:xfrm>
            <a:off x="148824" y="2172734"/>
            <a:ext cx="8576076" cy="4093596"/>
          </a:xfrm>
          <a:solidFill>
            <a:srgbClr val="7030A0"/>
          </a:solidFill>
        </p:spPr>
        <p:txBody>
          <a:bodyPr/>
          <a:lstStyle/>
          <a:p>
            <a:r>
              <a:rPr lang="en-US" dirty="0"/>
              <a:t>Thank you,</a:t>
            </a:r>
          </a:p>
          <a:p>
            <a:r>
              <a:rPr lang="en-US" dirty="0" err="1"/>
              <a:t>Siyabonga</a:t>
            </a:r>
            <a:endParaRPr lang="en-US" dirty="0"/>
          </a:p>
          <a:p>
            <a:r>
              <a:rPr lang="en-US" dirty="0" err="1"/>
              <a:t>Tatenda</a:t>
            </a:r>
            <a:endParaRPr lang="en-US" dirty="0"/>
          </a:p>
          <a:p>
            <a:endParaRPr lang="en-US" dirty="0"/>
          </a:p>
        </p:txBody>
      </p:sp>
    </p:spTree>
    <p:extLst>
      <p:ext uri="{BB962C8B-B14F-4D97-AF65-F5344CB8AC3E}">
        <p14:creationId xmlns:p14="http://schemas.microsoft.com/office/powerpoint/2010/main" val="312902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479"/>
            <a:ext cx="8913813" cy="914400"/>
          </a:xfrm>
        </p:spPr>
        <p:txBody>
          <a:bodyPr/>
          <a:lstStyle/>
          <a:p>
            <a:r>
              <a:rPr lang="en-US" dirty="0"/>
              <a:t>Disability </a:t>
            </a:r>
          </a:p>
        </p:txBody>
      </p:sp>
      <p:sp>
        <p:nvSpPr>
          <p:cNvPr id="3" name="Content Placeholder 2"/>
          <p:cNvSpPr>
            <a:spLocks noGrp="1"/>
          </p:cNvSpPr>
          <p:nvPr>
            <p:ph idx="1"/>
          </p:nvPr>
        </p:nvSpPr>
        <p:spPr>
          <a:xfrm>
            <a:off x="0" y="1349278"/>
            <a:ext cx="9143999" cy="5208608"/>
          </a:xfrm>
          <a:solidFill>
            <a:srgbClr val="7030A0"/>
          </a:solidFill>
        </p:spPr>
        <p:txBody>
          <a:bodyPr>
            <a:noAutofit/>
          </a:bodyPr>
          <a:lstStyle/>
          <a:p>
            <a:r>
              <a:rPr lang="en-ZW" sz="2600" dirty="0"/>
              <a:t>Is any restriction or lack of ability to perform an activity in the manner or within the range considered normal for a human being.  There is absence or loss of function.</a:t>
            </a:r>
            <a:endParaRPr lang="en-US" sz="2600" dirty="0"/>
          </a:p>
          <a:p>
            <a:r>
              <a:rPr lang="en-ZW" sz="2600" b="1" dirty="0"/>
              <a:t> </a:t>
            </a:r>
            <a:r>
              <a:rPr lang="en-ZW" sz="2600" dirty="0"/>
              <a:t>Learners may get a disability  at or before birth while others may get it after birth due to diseases or accidents. </a:t>
            </a:r>
          </a:p>
          <a:p>
            <a:r>
              <a:rPr lang="en-ZW" sz="2600" dirty="0"/>
              <a:t>In Special Needs education, all learners are different.  Every child has unique characteristics, interests, abilities and learning styles and because of this Special Needs Education is essential for such learners.</a:t>
            </a:r>
            <a:endParaRPr lang="en-US" sz="2600" dirty="0"/>
          </a:p>
          <a:p>
            <a:endParaRPr lang="en-US" sz="2600" dirty="0"/>
          </a:p>
        </p:txBody>
      </p:sp>
    </p:spTree>
    <p:extLst>
      <p:ext uri="{BB962C8B-B14F-4D97-AF65-F5344CB8AC3E}">
        <p14:creationId xmlns:p14="http://schemas.microsoft.com/office/powerpoint/2010/main" val="55495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479"/>
            <a:ext cx="8913813" cy="914400"/>
          </a:xfrm>
        </p:spPr>
        <p:txBody>
          <a:bodyPr/>
          <a:lstStyle/>
          <a:p>
            <a:r>
              <a:rPr lang="en-US" dirty="0"/>
              <a:t>Special needs education</a:t>
            </a:r>
          </a:p>
        </p:txBody>
      </p:sp>
      <p:sp>
        <p:nvSpPr>
          <p:cNvPr id="3" name="Content Placeholder 2"/>
          <p:cNvSpPr>
            <a:spLocks noGrp="1"/>
          </p:cNvSpPr>
          <p:nvPr>
            <p:ph idx="1"/>
          </p:nvPr>
        </p:nvSpPr>
        <p:spPr>
          <a:xfrm>
            <a:off x="0" y="1319514"/>
            <a:ext cx="9144000" cy="5327661"/>
          </a:xfrm>
          <a:solidFill>
            <a:srgbClr val="7030A0"/>
          </a:solidFill>
        </p:spPr>
        <p:txBody>
          <a:bodyPr>
            <a:noAutofit/>
          </a:bodyPr>
          <a:lstStyle/>
          <a:p>
            <a:r>
              <a:rPr lang="en-ZW" sz="2300" dirty="0"/>
              <a:t>Refers to the practice of educating learners in a way that addresses their individual differences and needs.  It involves the individually planned and teaching procedures, adapted equipment and materials and accessible settings.</a:t>
            </a:r>
            <a:endParaRPr lang="en-US" sz="2300" dirty="0"/>
          </a:p>
          <a:p>
            <a:r>
              <a:rPr lang="en-ZW" sz="2300" dirty="0"/>
              <a:t>Special Needs Education indicates that human differences are normal and that learning must accordingly be adapted to the needs of the child rather than established assumptions regarding the pace and nature of the learning process.</a:t>
            </a:r>
            <a:endParaRPr lang="en-US" sz="2300" dirty="0"/>
          </a:p>
          <a:p>
            <a:r>
              <a:rPr lang="en-ZW" sz="2300" dirty="0"/>
              <a:t>There is teaching for appreciation and  also for entrepreneurship and every child is a winner.  The most important thing is that the learner performs to his or her maximum potential.</a:t>
            </a:r>
            <a:endParaRPr lang="en-US" sz="2300" dirty="0"/>
          </a:p>
          <a:p>
            <a:endParaRPr lang="en-US" sz="2300" dirty="0"/>
          </a:p>
        </p:txBody>
      </p:sp>
    </p:spTree>
    <p:extLst>
      <p:ext uri="{BB962C8B-B14F-4D97-AF65-F5344CB8AC3E}">
        <p14:creationId xmlns:p14="http://schemas.microsoft.com/office/powerpoint/2010/main" val="3706103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Learners with special needs</a:t>
            </a:r>
          </a:p>
        </p:txBody>
      </p:sp>
      <p:sp>
        <p:nvSpPr>
          <p:cNvPr id="3" name="Content Placeholder 2"/>
          <p:cNvSpPr>
            <a:spLocks noGrp="1"/>
          </p:cNvSpPr>
          <p:nvPr>
            <p:ph idx="1"/>
          </p:nvPr>
        </p:nvSpPr>
        <p:spPr>
          <a:xfrm>
            <a:off x="72655" y="2321550"/>
            <a:ext cx="8916320" cy="4315703"/>
          </a:xfrm>
          <a:solidFill>
            <a:srgbClr val="7030A0"/>
          </a:solidFill>
        </p:spPr>
        <p:txBody>
          <a:bodyPr>
            <a:normAutofit/>
          </a:bodyPr>
          <a:lstStyle/>
          <a:p>
            <a:r>
              <a:rPr lang="en-US" sz="3600" dirty="0"/>
              <a:t>Visual impairment</a:t>
            </a:r>
          </a:p>
          <a:p>
            <a:r>
              <a:rPr lang="en-US" sz="3600" dirty="0"/>
              <a:t>Hearing impairment</a:t>
            </a:r>
          </a:p>
          <a:p>
            <a:r>
              <a:rPr lang="en-US" sz="3600" dirty="0"/>
              <a:t>Intellectual challenges</a:t>
            </a:r>
          </a:p>
          <a:p>
            <a:r>
              <a:rPr lang="en-US" sz="3600" dirty="0"/>
              <a:t>Physical disability</a:t>
            </a:r>
          </a:p>
        </p:txBody>
      </p:sp>
    </p:spTree>
    <p:extLst>
      <p:ext uri="{BB962C8B-B14F-4D97-AF65-F5344CB8AC3E}">
        <p14:creationId xmlns:p14="http://schemas.microsoft.com/office/powerpoint/2010/main" val="710146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a:t>Continuum of care triangle of  pupils with special needs</a:t>
            </a:r>
            <a:endParaRPr lang="en-US" dirty="0"/>
          </a:p>
        </p:txBody>
      </p:sp>
      <p:pic>
        <p:nvPicPr>
          <p:cNvPr id="6" name="Content Placeholder 5" descr="https://hinghamschools.com/school-administration/files/2017/01/continuum_of_services.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2324" y="2180493"/>
            <a:ext cx="7165729" cy="4299437"/>
          </a:xfrm>
          <a:prstGeom prst="rect">
            <a:avLst/>
          </a:prstGeom>
          <a:noFill/>
          <a:ln>
            <a:noFill/>
          </a:ln>
        </p:spPr>
      </p:pic>
    </p:spTree>
    <p:extLst>
      <p:ext uri="{BB962C8B-B14F-4D97-AF65-F5344CB8AC3E}">
        <p14:creationId xmlns:p14="http://schemas.microsoft.com/office/powerpoint/2010/main" val="2485522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0558"/>
            <a:ext cx="8913813" cy="914400"/>
          </a:xfrm>
        </p:spPr>
        <p:txBody>
          <a:bodyPr/>
          <a:lstStyle/>
          <a:p>
            <a:r>
              <a:rPr lang="en-US" dirty="0"/>
              <a:t>Learners with visual impairment</a:t>
            </a:r>
          </a:p>
        </p:txBody>
      </p:sp>
      <p:sp>
        <p:nvSpPr>
          <p:cNvPr id="3" name="Content Placeholder 2"/>
          <p:cNvSpPr>
            <a:spLocks noGrp="1"/>
          </p:cNvSpPr>
          <p:nvPr>
            <p:ph idx="1"/>
          </p:nvPr>
        </p:nvSpPr>
        <p:spPr>
          <a:xfrm>
            <a:off x="99215" y="1329436"/>
            <a:ext cx="8969133" cy="5317740"/>
          </a:xfrm>
          <a:solidFill>
            <a:srgbClr val="7030A0"/>
          </a:solidFill>
        </p:spPr>
        <p:txBody>
          <a:bodyPr>
            <a:normAutofit/>
          </a:bodyPr>
          <a:lstStyle/>
          <a:p>
            <a:pPr marL="0" indent="0">
              <a:buNone/>
            </a:pPr>
            <a:r>
              <a:rPr lang="en-ZW" sz="2400" dirty="0"/>
              <a:t>Visual impairment refers to limited vision or complete absence of vision as a result of an impairment in the eye structure.  A learner can have low vision or blindess.</a:t>
            </a:r>
            <a:endParaRPr lang="en-US" sz="2400" dirty="0"/>
          </a:p>
          <a:p>
            <a:pPr marL="0" indent="0">
              <a:buNone/>
            </a:pPr>
            <a:r>
              <a:rPr lang="en-ZW" sz="2400" b="1" dirty="0"/>
              <a:t>Signs of low vision in learners</a:t>
            </a:r>
            <a:endParaRPr lang="en-US" sz="2400" dirty="0"/>
          </a:p>
          <a:p>
            <a:pPr lvl="0">
              <a:lnSpc>
                <a:spcPct val="60000"/>
              </a:lnSpc>
            </a:pPr>
            <a:r>
              <a:rPr lang="en-ZW" sz="2400" dirty="0"/>
              <a:t>Holding reading materials near the eyes</a:t>
            </a:r>
            <a:endParaRPr lang="en-US" sz="2400" dirty="0"/>
          </a:p>
          <a:p>
            <a:pPr lvl="0">
              <a:lnSpc>
                <a:spcPct val="60000"/>
              </a:lnSpc>
            </a:pPr>
            <a:r>
              <a:rPr lang="en-ZW" sz="2400" dirty="0"/>
              <a:t>Difficulty in seeing near objects</a:t>
            </a:r>
            <a:endParaRPr lang="en-US" sz="2400" dirty="0"/>
          </a:p>
          <a:p>
            <a:pPr lvl="0">
              <a:lnSpc>
                <a:spcPct val="60000"/>
              </a:lnSpc>
            </a:pPr>
            <a:r>
              <a:rPr lang="en-ZW" sz="2400" dirty="0"/>
              <a:t>Difficulty in seeing distant objects</a:t>
            </a:r>
            <a:endParaRPr lang="en-US" sz="2400" dirty="0"/>
          </a:p>
          <a:p>
            <a:pPr lvl="0">
              <a:lnSpc>
                <a:spcPct val="60000"/>
              </a:lnSpc>
            </a:pPr>
            <a:r>
              <a:rPr lang="en-ZW" sz="2400" dirty="0"/>
              <a:t>Being sensitive to light (photophobic)</a:t>
            </a:r>
            <a:endParaRPr lang="en-US" sz="2400" dirty="0"/>
          </a:p>
          <a:p>
            <a:pPr lvl="0">
              <a:lnSpc>
                <a:spcPct val="60000"/>
              </a:lnSpc>
            </a:pPr>
            <a:r>
              <a:rPr lang="en-ZW" sz="2400" dirty="0"/>
              <a:t>Sensitive to shiny surfaces</a:t>
            </a:r>
            <a:endParaRPr lang="en-US" sz="2400" dirty="0"/>
          </a:p>
          <a:p>
            <a:pPr lvl="0">
              <a:lnSpc>
                <a:spcPct val="60000"/>
              </a:lnSpc>
            </a:pPr>
            <a:r>
              <a:rPr lang="en-ZW" sz="2400" dirty="0"/>
              <a:t>Writing clumsy or uncoordinated work </a:t>
            </a:r>
            <a:endParaRPr lang="en-US" sz="2400" dirty="0"/>
          </a:p>
          <a:p>
            <a:pPr lvl="0">
              <a:lnSpc>
                <a:spcPct val="60000"/>
              </a:lnSpc>
            </a:pPr>
            <a:r>
              <a:rPr lang="en-ZW" sz="2400" dirty="0"/>
              <a:t> Red eyes</a:t>
            </a:r>
            <a:endParaRPr lang="en-US" sz="2400" dirty="0"/>
          </a:p>
          <a:p>
            <a:endParaRPr lang="en-US" sz="2400" dirty="0"/>
          </a:p>
        </p:txBody>
      </p:sp>
    </p:spTree>
    <p:extLst>
      <p:ext uri="{BB962C8B-B14F-4D97-AF65-F5344CB8AC3E}">
        <p14:creationId xmlns:p14="http://schemas.microsoft.com/office/powerpoint/2010/main" val="2176161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321"/>
            <a:ext cx="8913813" cy="914400"/>
          </a:xfrm>
        </p:spPr>
        <p:txBody>
          <a:bodyPr>
            <a:normAutofit fontScale="90000"/>
          </a:bodyPr>
          <a:lstStyle/>
          <a:p>
            <a:r>
              <a:rPr lang="en-US" dirty="0"/>
              <a:t>Management of learners with low vision</a:t>
            </a:r>
          </a:p>
        </p:txBody>
      </p:sp>
      <p:sp>
        <p:nvSpPr>
          <p:cNvPr id="3" name="Content Placeholder 2"/>
          <p:cNvSpPr>
            <a:spLocks noGrp="1"/>
          </p:cNvSpPr>
          <p:nvPr>
            <p:ph idx="1"/>
          </p:nvPr>
        </p:nvSpPr>
        <p:spPr>
          <a:xfrm>
            <a:off x="0" y="1339356"/>
            <a:ext cx="9144000" cy="5238371"/>
          </a:xfrm>
          <a:solidFill>
            <a:srgbClr val="7030A0"/>
          </a:solidFill>
        </p:spPr>
        <p:txBody>
          <a:bodyPr>
            <a:noAutofit/>
          </a:bodyPr>
          <a:lstStyle/>
          <a:p>
            <a:pPr lvl="0">
              <a:lnSpc>
                <a:spcPct val="120000"/>
              </a:lnSpc>
              <a:spcBef>
                <a:spcPts val="800"/>
              </a:spcBef>
              <a:buFont typeface="Arial"/>
              <a:buChar char="•"/>
            </a:pPr>
            <a:r>
              <a:rPr lang="en-ZW" sz="2400" dirty="0"/>
              <a:t>Prepare enlarged print reading materials and raised diagrams for the learners</a:t>
            </a:r>
            <a:endParaRPr lang="en-US" sz="2400" dirty="0"/>
          </a:p>
          <a:p>
            <a:pPr lvl="0">
              <a:lnSpc>
                <a:spcPct val="120000"/>
              </a:lnSpc>
              <a:spcBef>
                <a:spcPts val="800"/>
              </a:spcBef>
              <a:buFont typeface="Arial"/>
              <a:buChar char="•"/>
            </a:pPr>
            <a:r>
              <a:rPr lang="en-ZW" sz="2400" dirty="0"/>
              <a:t>Use real objects wherever possible when teaching </a:t>
            </a:r>
            <a:endParaRPr lang="en-US" sz="2400" dirty="0"/>
          </a:p>
          <a:p>
            <a:pPr lvl="0">
              <a:lnSpc>
                <a:spcPct val="120000"/>
              </a:lnSpc>
              <a:spcBef>
                <a:spcPts val="800"/>
              </a:spcBef>
              <a:buFont typeface="Arial"/>
              <a:buChar char="•"/>
            </a:pPr>
            <a:r>
              <a:rPr lang="en-ZW" sz="2400" dirty="0"/>
              <a:t>Use curtains to control light in the classroom maintaining an even amount of light throughout</a:t>
            </a:r>
            <a:endParaRPr lang="en-US" sz="2400" dirty="0"/>
          </a:p>
          <a:p>
            <a:pPr lvl="0">
              <a:lnSpc>
                <a:spcPct val="120000"/>
              </a:lnSpc>
              <a:spcBef>
                <a:spcPts val="800"/>
              </a:spcBef>
              <a:buFont typeface="Arial"/>
              <a:buChar char="•"/>
            </a:pPr>
            <a:r>
              <a:rPr lang="en-ZW" sz="2400" dirty="0"/>
              <a:t>Cover shiny surfaces with a cloth</a:t>
            </a:r>
            <a:endParaRPr lang="en-US" sz="2400" dirty="0"/>
          </a:p>
          <a:p>
            <a:pPr lvl="0">
              <a:lnSpc>
                <a:spcPct val="120000"/>
              </a:lnSpc>
              <a:spcBef>
                <a:spcPts val="800"/>
              </a:spcBef>
              <a:buFont typeface="Arial"/>
              <a:buChar char="•"/>
            </a:pPr>
            <a:r>
              <a:rPr lang="en-ZW" sz="2400" dirty="0"/>
              <a:t> </a:t>
            </a:r>
            <a:endParaRPr lang="en-US" sz="2400" dirty="0"/>
          </a:p>
          <a:p>
            <a:pPr lvl="0">
              <a:lnSpc>
                <a:spcPct val="120000"/>
              </a:lnSpc>
              <a:spcBef>
                <a:spcPts val="800"/>
              </a:spcBef>
              <a:buFont typeface="Arial"/>
              <a:buChar char="•"/>
            </a:pPr>
            <a:r>
              <a:rPr lang="en-ZW" sz="2400" dirty="0"/>
              <a:t>Use auditory devices</a:t>
            </a:r>
            <a:endParaRPr lang="en-US" sz="2400" dirty="0"/>
          </a:p>
          <a:p>
            <a:pPr lvl="0">
              <a:lnSpc>
                <a:spcPct val="120000"/>
              </a:lnSpc>
              <a:spcBef>
                <a:spcPts val="800"/>
              </a:spcBef>
              <a:buFont typeface="Arial"/>
              <a:buChar char="•"/>
            </a:pPr>
            <a:r>
              <a:rPr lang="en-ZW" sz="2400" dirty="0"/>
              <a:t>Allow learners to sit in preferential sitting positions.  Some learners may prefer to sit in front and others in the middle</a:t>
            </a:r>
            <a:endParaRPr lang="en-US" sz="2400" dirty="0"/>
          </a:p>
        </p:txBody>
      </p:sp>
    </p:spTree>
    <p:extLst>
      <p:ext uri="{BB962C8B-B14F-4D97-AF65-F5344CB8AC3E}">
        <p14:creationId xmlns:p14="http://schemas.microsoft.com/office/powerpoint/2010/main" val="2972871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Management of learners with low vision - </a:t>
            </a:r>
            <a:r>
              <a:rPr lang="en-US" dirty="0" err="1"/>
              <a:t>cont</a:t>
            </a:r>
            <a:endParaRPr lang="en-US" dirty="0"/>
          </a:p>
        </p:txBody>
      </p:sp>
      <p:sp>
        <p:nvSpPr>
          <p:cNvPr id="3" name="Content Placeholder 2"/>
          <p:cNvSpPr>
            <a:spLocks noGrp="1"/>
          </p:cNvSpPr>
          <p:nvPr>
            <p:ph idx="1"/>
          </p:nvPr>
        </p:nvSpPr>
        <p:spPr>
          <a:xfrm>
            <a:off x="69451" y="2133049"/>
            <a:ext cx="8979054" cy="4494283"/>
          </a:xfrm>
          <a:solidFill>
            <a:srgbClr val="7030A0"/>
          </a:solidFill>
        </p:spPr>
        <p:txBody>
          <a:bodyPr>
            <a:normAutofit/>
          </a:bodyPr>
          <a:lstStyle/>
          <a:p>
            <a:pPr lvl="0">
              <a:lnSpc>
                <a:spcPct val="120000"/>
              </a:lnSpc>
              <a:spcBef>
                <a:spcPts val="800"/>
              </a:spcBef>
              <a:buFont typeface="Arial"/>
              <a:buChar char="•"/>
            </a:pPr>
            <a:r>
              <a:rPr lang="en-ZW" sz="2800" dirty="0"/>
              <a:t>Allow learners who are photophobic to wear hats and surglasses even when they are indoors</a:t>
            </a:r>
            <a:endParaRPr lang="en-US" sz="2800" dirty="0"/>
          </a:p>
          <a:p>
            <a:pPr lvl="0">
              <a:lnSpc>
                <a:spcPct val="120000"/>
              </a:lnSpc>
              <a:spcBef>
                <a:spcPts val="800"/>
              </a:spcBef>
              <a:buFont typeface="Arial"/>
              <a:buChar char="•"/>
            </a:pPr>
            <a:r>
              <a:rPr lang="en-ZW" sz="2800" dirty="0"/>
              <a:t>Offer more time when learners are exploring an object</a:t>
            </a:r>
            <a:endParaRPr lang="en-US" sz="2800" dirty="0"/>
          </a:p>
          <a:p>
            <a:pPr lvl="0">
              <a:lnSpc>
                <a:spcPct val="120000"/>
              </a:lnSpc>
              <a:spcBef>
                <a:spcPts val="800"/>
              </a:spcBef>
              <a:buFont typeface="Arial"/>
              <a:buChar char="•"/>
            </a:pPr>
            <a:r>
              <a:rPr lang="en-ZW" sz="2800" dirty="0"/>
              <a:t>The learner should be familiar with the surroundings making their way in and around the classroom</a:t>
            </a:r>
            <a:endParaRPr lang="en-US" sz="2800" dirty="0"/>
          </a:p>
        </p:txBody>
      </p:sp>
    </p:spTree>
    <p:extLst>
      <p:ext uri="{BB962C8B-B14F-4D97-AF65-F5344CB8AC3E}">
        <p14:creationId xmlns:p14="http://schemas.microsoft.com/office/powerpoint/2010/main" val="2213578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128</TotalTime>
  <Words>1354</Words>
  <Application>Microsoft Office PowerPoint</Application>
  <PresentationFormat>On-screen Show (4:3)</PresentationFormat>
  <Paragraphs>139</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Ion</vt:lpstr>
      <vt:lpstr>Special needs education</vt:lpstr>
      <vt:lpstr>Definition of terms</vt:lpstr>
      <vt:lpstr>Disability </vt:lpstr>
      <vt:lpstr>Special needs education</vt:lpstr>
      <vt:lpstr>Learners with special needs</vt:lpstr>
      <vt:lpstr>Continuum of care triangle of  pupils with special needs</vt:lpstr>
      <vt:lpstr>Learners with visual impairment</vt:lpstr>
      <vt:lpstr>Management of learners with low vision</vt:lpstr>
      <vt:lpstr>Management of learners with low vision - cont</vt:lpstr>
      <vt:lpstr>Signs of blindness</vt:lpstr>
      <vt:lpstr>Management of learners with blindness</vt:lpstr>
      <vt:lpstr>Learners with hearing impairment</vt:lpstr>
      <vt:lpstr>Signs of hearing impairment</vt:lpstr>
      <vt:lpstr>Signs of hearing impairment - cont</vt:lpstr>
      <vt:lpstr>Management of learners with hearing impairment</vt:lpstr>
      <vt:lpstr>Management of learners with hearing impairment - cont</vt:lpstr>
      <vt:lpstr>Learners with Intellectual Challenges</vt:lpstr>
      <vt:lpstr>Signs of intellectual challenges</vt:lpstr>
      <vt:lpstr>Management of learners with intellectual challenges</vt:lpstr>
      <vt:lpstr>Learners with physical disability</vt:lpstr>
      <vt:lpstr>Management of learners with physical disability </vt:lpstr>
      <vt:lpstr>Management of learners with physical disability - cont</vt:lpstr>
      <vt:lpstr>Gifted Learners</vt:lpstr>
      <vt:lpstr>Learners with special needs</vt:lpstr>
      <vt:lpstr>Learners with special needs - cont</vt:lpstr>
      <vt:lpstr>MoPSE resource on inclusive education</vt:lpstr>
      <vt:lpstr>The End</vt:lpstr>
    </vt:vector>
  </TitlesOfParts>
  <Company>MOESAC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needs education</dc:title>
  <dc:creator>Education Education</dc:creator>
  <cp:lastModifiedBy>Deryn Moore</cp:lastModifiedBy>
  <cp:revision>25</cp:revision>
  <dcterms:created xsi:type="dcterms:W3CDTF">2019-06-26T13:00:14Z</dcterms:created>
  <dcterms:modified xsi:type="dcterms:W3CDTF">2021-10-01T12:21:11Z</dcterms:modified>
</cp:coreProperties>
</file>