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7" r:id="rId3"/>
    <p:sldId id="257" r:id="rId4"/>
    <p:sldId id="258" r:id="rId5"/>
    <p:sldId id="259" r:id="rId6"/>
    <p:sldId id="260" r:id="rId7"/>
    <p:sldId id="261" r:id="rId8"/>
    <p:sldId id="262" r:id="rId9"/>
    <p:sldId id="263" r:id="rId10"/>
    <p:sldId id="264" r:id="rId11"/>
    <p:sldId id="265" r:id="rId12"/>
    <p:sldId id="266"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en-US"/>
              <a:t>Click to edit Master title style</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12/5/2025</a:t>
            </a:fld>
            <a:endParaRPr lang="en-US"/>
          </a:p>
        </p:txBody>
      </p:sp>
      <p:sp>
        <p:nvSpPr>
          <p:cNvPr id="5" name="Footer Placeholder 4"/>
          <p:cNvSpPr>
            <a:spLocks noGrp="1"/>
          </p:cNvSpPr>
          <p:nvPr>
            <p:ph type="ftr" sz="quarter" idx="11"/>
          </p:nvPr>
        </p:nvSpPr>
        <p:spPr>
          <a:xfrm>
            <a:off x="2396319" y="329308"/>
            <a:ext cx="3086292" cy="309201"/>
          </a:xfrm>
        </p:spPr>
        <p:txBody>
          <a:bodyPr/>
          <a:lstStyle/>
          <a:p>
            <a:endParaRPr lang="en-US"/>
          </a:p>
        </p:txBody>
      </p:sp>
      <p:sp>
        <p:nvSpPr>
          <p:cNvPr id="6" name="Slide Number Placeholder 5"/>
          <p:cNvSpPr>
            <a:spLocks noGrp="1"/>
          </p:cNvSpPr>
          <p:nvPr>
            <p:ph type="sldNum" sz="quarter" idx="12"/>
          </p:nvPr>
        </p:nvSpPr>
        <p:spPr>
          <a:xfrm>
            <a:off x="1434703" y="798973"/>
            <a:ext cx="802005" cy="503578"/>
          </a:xfrm>
        </p:spPr>
        <p:txBody>
          <a:bodyPr/>
          <a:lstStyle/>
          <a:p>
            <a:fld id="{C1FF6DA9-008F-8B48-92A6-B652298478BF}" type="slidenum">
              <a:rPr lang="en-US" smtClean="0"/>
              <a:t>‹#›</a:t>
            </a:fld>
            <a:endParaRPr lang="en-US"/>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730529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703167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237175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7142914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en-US"/>
              <a:t>Click to edit Master title style</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9795040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357967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443491" y="2824270"/>
            <a:ext cx="312576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89182" y="2821491"/>
            <a:ext cx="31256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16105478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031425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107063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7711165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5BCAD085-E8A6-8845-BD4E-CB4CCA059FC4}" type="datetimeFigureOut">
              <a:rPr lang="en-US" smtClean="0"/>
              <a:t>12/5/2025</a:t>
            </a:fld>
            <a:endParaRPr lang="en-US"/>
          </a:p>
        </p:txBody>
      </p:sp>
      <p:sp>
        <p:nvSpPr>
          <p:cNvPr id="6" name="Footer Placeholder 5"/>
          <p:cNvSpPr>
            <a:spLocks noGrp="1"/>
          </p:cNvSpPr>
          <p:nvPr>
            <p:ph type="ftr" sz="quarter" idx="11"/>
          </p:nvPr>
        </p:nvSpPr>
        <p:spPr>
          <a:xfrm>
            <a:off x="1437530" y="318641"/>
            <a:ext cx="3251553" cy="320931"/>
          </a:xfrm>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156857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BCAD085-E8A6-8845-BD4E-CB4CCA059FC4}" type="datetimeFigureOut">
              <a:rPr lang="en-US" smtClean="0"/>
              <a:t>12/5/2025</a:t>
            </a:fld>
            <a:endParaRPr lang="en-US"/>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890133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34887"/>
            <a:ext cx="7772400" cy="2065564"/>
          </a:xfrm>
        </p:spPr>
        <p:txBody>
          <a:bodyPr>
            <a:normAutofit fontScale="90000"/>
          </a:bodyPr>
          <a:lstStyle/>
          <a:p>
            <a:r>
              <a:rPr dirty="0"/>
              <a:t>Roles of Internet Search in Teaching and Learning</a:t>
            </a:r>
          </a:p>
          <a:p>
            <a:endParaRPr dirty="0"/>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Supports Competency-Based Education (CBE) Implementation</a:t>
            </a:r>
          </a:p>
        </p:txBody>
      </p:sp>
      <p:sp>
        <p:nvSpPr>
          <p:cNvPr id="3" name="Content Placeholder 2"/>
          <p:cNvSpPr>
            <a:spLocks noGrp="1"/>
          </p:cNvSpPr>
          <p:nvPr>
            <p:ph idx="1"/>
          </p:nvPr>
        </p:nvSpPr>
        <p:spPr/>
        <p:txBody>
          <a:bodyPr>
            <a:normAutofit/>
          </a:bodyPr>
          <a:lstStyle/>
          <a:p>
            <a:pPr marL="0" indent="0">
              <a:buNone/>
            </a:pPr>
            <a:r>
              <a:rPr lang="en-US" dirty="0"/>
              <a:t>Internet search helps teachers implement the Competence-Based Curriculum by providing diverse learning materials.</a:t>
            </a:r>
          </a:p>
          <a:p>
            <a:pPr lvl="0">
              <a:buFont typeface="Courier New" panose="02070309020205020404" pitchFamily="49" charset="0"/>
              <a:buChar char="o"/>
            </a:pPr>
            <a:r>
              <a:rPr lang="en-US" dirty="0"/>
              <a:t>Encourages inquiry-based learning.</a:t>
            </a:r>
          </a:p>
          <a:p>
            <a:pPr lvl="0">
              <a:buFont typeface="Courier New" panose="02070309020205020404" pitchFamily="49" charset="0"/>
              <a:buChar char="o"/>
            </a:pPr>
            <a:r>
              <a:rPr lang="en-US" dirty="0"/>
              <a:t>Promotes creativity, critical thinking, and problem-solving.</a:t>
            </a:r>
          </a:p>
          <a:p>
            <a:pPr lvl="0">
              <a:buFont typeface="Courier New" panose="02070309020205020404" pitchFamily="49" charset="0"/>
              <a:buChar char="o"/>
            </a:pPr>
            <a:r>
              <a:rPr lang="en-US" dirty="0"/>
              <a:t>Provides real-world examples aligned with CBC competencies.</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Supports Continuous Professional Development (CPD)</a:t>
            </a:r>
          </a:p>
        </p:txBody>
      </p:sp>
      <p:sp>
        <p:nvSpPr>
          <p:cNvPr id="3" name="Content Placeholder 2"/>
          <p:cNvSpPr>
            <a:spLocks noGrp="1"/>
          </p:cNvSpPr>
          <p:nvPr>
            <p:ph idx="1"/>
          </p:nvPr>
        </p:nvSpPr>
        <p:spPr/>
        <p:txBody>
          <a:bodyPr>
            <a:normAutofit/>
          </a:bodyPr>
          <a:lstStyle/>
          <a:p>
            <a:pPr marL="0" indent="0">
              <a:buNone/>
            </a:pPr>
            <a:r>
              <a:rPr lang="en-US" dirty="0"/>
              <a:t>Teachers use internet search to upgrade their skills and stay updated.</a:t>
            </a:r>
          </a:p>
          <a:p>
            <a:pPr>
              <a:buFont typeface="Courier New" panose="02070309020205020404" pitchFamily="49" charset="0"/>
              <a:buChar char="o"/>
            </a:pPr>
            <a:r>
              <a:rPr lang="en-US" dirty="0"/>
              <a:t>Access to online courses, webinars, and professional teaching communities.</a:t>
            </a:r>
          </a:p>
          <a:p>
            <a:pPr>
              <a:buFont typeface="Courier New" panose="02070309020205020404" pitchFamily="49" charset="0"/>
              <a:buChar char="o"/>
            </a:pPr>
            <a:r>
              <a:rPr lang="en-US" dirty="0"/>
              <a:t>Helps teachers understand new technologies, assessment methods, and pedagogies.</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101D6-A9F8-8CC6-1330-D4528B8B7020}"/>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25FFDC40-EAF6-DABF-680B-F4D9F00E4040}"/>
              </a:ext>
            </a:extLst>
          </p:cNvPr>
          <p:cNvSpPr>
            <a:spLocks noGrp="1"/>
          </p:cNvSpPr>
          <p:nvPr>
            <p:ph idx="1"/>
          </p:nvPr>
        </p:nvSpPr>
        <p:spPr/>
        <p:txBody>
          <a:bodyPr/>
          <a:lstStyle/>
          <a:p>
            <a:r>
              <a:rPr lang="en-US" dirty="0"/>
              <a:t>Internet search is a powerful tool that expands access to information, enhances teaching, and supports independent learning. When teachers and students develop strong search and evaluation skills, they access credible resources, improve lesson quality, and engage more actively in digital learning. Effective searching strengthens education and supports modern classroom practices.</a:t>
            </a:r>
          </a:p>
        </p:txBody>
      </p:sp>
    </p:spTree>
    <p:extLst>
      <p:ext uri="{BB962C8B-B14F-4D97-AF65-F5344CB8AC3E}">
        <p14:creationId xmlns:p14="http://schemas.microsoft.com/office/powerpoint/2010/main" val="83195291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CB52E-7E2C-620E-4965-8C2BEA7012A9}"/>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1FE0CFCF-731F-1EBE-F2B7-586849A5A741}"/>
              </a:ext>
            </a:extLst>
          </p:cNvPr>
          <p:cNvSpPr>
            <a:spLocks noGrp="1"/>
          </p:cNvSpPr>
          <p:nvPr>
            <p:ph idx="1"/>
          </p:nvPr>
        </p:nvSpPr>
        <p:spPr/>
        <p:txBody>
          <a:bodyPr/>
          <a:lstStyle/>
          <a:p>
            <a:r>
              <a:rPr lang="en-US" dirty="0"/>
              <a:t>The internet has become an essential tool in modern education, offering teachers and students access to a vast range of digital resources. Effective use of internet search engines—such as Google, Bing, and Yahoo—enhances lesson preparation, supports research, and enriches classroom learning experiences. </a:t>
            </a:r>
          </a:p>
        </p:txBody>
      </p:sp>
    </p:spTree>
    <p:extLst>
      <p:ext uri="{BB962C8B-B14F-4D97-AF65-F5344CB8AC3E}">
        <p14:creationId xmlns:p14="http://schemas.microsoft.com/office/powerpoint/2010/main" val="163336588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3491" y="565034"/>
            <a:ext cx="6571343" cy="1049235"/>
          </a:xfrm>
        </p:spPr>
        <p:txBody>
          <a:bodyPr>
            <a:normAutofit fontScale="90000"/>
          </a:bodyPr>
          <a:lstStyle/>
          <a:p>
            <a:r>
              <a:rPr dirty="0"/>
              <a:t>Access to Up-to-Date Information and Learning Resources</a:t>
            </a:r>
          </a:p>
        </p:txBody>
      </p:sp>
      <p:sp>
        <p:nvSpPr>
          <p:cNvPr id="3" name="Content Placeholder 2"/>
          <p:cNvSpPr>
            <a:spLocks noGrp="1"/>
          </p:cNvSpPr>
          <p:nvPr>
            <p:ph idx="1"/>
          </p:nvPr>
        </p:nvSpPr>
        <p:spPr/>
        <p:txBody>
          <a:bodyPr>
            <a:normAutofit/>
          </a:bodyPr>
          <a:lstStyle/>
          <a:p>
            <a:pPr marL="0" indent="0">
              <a:buNone/>
            </a:pPr>
            <a:r>
              <a:rPr lang="en-US" dirty="0"/>
              <a:t>Internet search helps teachers and students access current and reliable academic content.</a:t>
            </a:r>
          </a:p>
          <a:p>
            <a:pPr lvl="0">
              <a:buFont typeface="Courier New" panose="02070309020205020404" pitchFamily="49" charset="0"/>
              <a:buChar char="o"/>
            </a:pPr>
            <a:r>
              <a:rPr lang="en-US" dirty="0"/>
              <a:t>Provides updated textbooks, articles, videos, simulations, and research papers.</a:t>
            </a:r>
          </a:p>
          <a:p>
            <a:pPr lvl="0">
              <a:buFont typeface="Courier New" panose="02070309020205020404" pitchFamily="49" charset="0"/>
              <a:buChar char="o"/>
            </a:pPr>
            <a:r>
              <a:rPr lang="en-US" dirty="0"/>
              <a:t>Gives easy access to global educational materials not available locally.</a:t>
            </a:r>
          </a:p>
          <a:p>
            <a:pPr lvl="0">
              <a:buFont typeface="Courier New" panose="02070309020205020404" pitchFamily="49" charset="0"/>
              <a:buChar char="o"/>
            </a:pPr>
            <a:r>
              <a:rPr lang="en-US" dirty="0"/>
              <a:t>Allows teachers to enrich their lessons with real-world cases and current events.</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Enhances Teacher Preparation and Teaching Effectiveness</a:t>
            </a:r>
          </a:p>
        </p:txBody>
      </p:sp>
      <p:sp>
        <p:nvSpPr>
          <p:cNvPr id="3" name="Content Placeholder 2"/>
          <p:cNvSpPr>
            <a:spLocks noGrp="1"/>
          </p:cNvSpPr>
          <p:nvPr>
            <p:ph idx="1"/>
          </p:nvPr>
        </p:nvSpPr>
        <p:spPr/>
        <p:txBody>
          <a:bodyPr>
            <a:normAutofit/>
          </a:bodyPr>
          <a:lstStyle/>
          <a:p>
            <a:pPr marL="0" indent="0">
              <a:buNone/>
            </a:pPr>
            <a:r>
              <a:rPr lang="en-US" dirty="0"/>
              <a:t>Internet search empowers teachers to prepare engaging and well-structured lessons.</a:t>
            </a:r>
          </a:p>
          <a:p>
            <a:pPr lvl="0">
              <a:buFont typeface="Courier New" panose="02070309020205020404" pitchFamily="49" charset="0"/>
              <a:buChar char="o"/>
            </a:pPr>
            <a:r>
              <a:rPr lang="en-US" dirty="0"/>
              <a:t>Helps teachers find lesson plans, learning activities, diagrams, and teaching strategies.</a:t>
            </a:r>
          </a:p>
          <a:p>
            <a:pPr lvl="0">
              <a:buFont typeface="Courier New" panose="02070309020205020404" pitchFamily="49" charset="0"/>
              <a:buChar char="o"/>
            </a:pPr>
            <a:r>
              <a:rPr lang="en-US" dirty="0"/>
              <a:t>Enables teachers to find teaching aids such as animations, simulations, or charts.</a:t>
            </a:r>
          </a:p>
          <a:p>
            <a:pPr lvl="0">
              <a:buFont typeface="Courier New" panose="02070309020205020404" pitchFamily="49" charset="0"/>
              <a:buChar char="o"/>
            </a:pPr>
            <a:r>
              <a:rPr lang="en-US" dirty="0"/>
              <a:t>Allows teachers to compare different teaching approaches globally.</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Supports Independent Learning and Learner Autonomy</a:t>
            </a:r>
          </a:p>
        </p:txBody>
      </p:sp>
      <p:sp>
        <p:nvSpPr>
          <p:cNvPr id="3" name="Content Placeholder 2"/>
          <p:cNvSpPr>
            <a:spLocks noGrp="1"/>
          </p:cNvSpPr>
          <p:nvPr>
            <p:ph idx="1"/>
          </p:nvPr>
        </p:nvSpPr>
        <p:spPr/>
        <p:txBody>
          <a:bodyPr>
            <a:normAutofit/>
          </a:bodyPr>
          <a:lstStyle/>
          <a:p>
            <a:pPr marL="0" indent="0">
              <a:buNone/>
            </a:pPr>
            <a:r>
              <a:rPr lang="en-US" dirty="0"/>
              <a:t>Internet search encourages students to take an active role in learning.</a:t>
            </a:r>
          </a:p>
          <a:p>
            <a:pPr lvl="0">
              <a:buFont typeface="Courier New" panose="02070309020205020404" pitchFamily="49" charset="0"/>
              <a:buChar char="o"/>
            </a:pPr>
            <a:r>
              <a:rPr lang="en-US" dirty="0"/>
              <a:t>Students explore topics beyond what is taught in class.</a:t>
            </a:r>
          </a:p>
          <a:p>
            <a:pPr lvl="0">
              <a:buFont typeface="Courier New" panose="02070309020205020404" pitchFamily="49" charset="0"/>
              <a:buChar char="o"/>
            </a:pPr>
            <a:r>
              <a:rPr lang="en-US" dirty="0"/>
              <a:t>Helps learners find additional explanations when they did not understand classroom teaching.</a:t>
            </a:r>
          </a:p>
          <a:p>
            <a:pPr lvl="0">
              <a:buFont typeface="Courier New" panose="02070309020205020404" pitchFamily="49" charset="0"/>
              <a:buChar char="o"/>
            </a:pPr>
            <a:r>
              <a:rPr lang="en-US" dirty="0"/>
              <a:t>Encourages personal research and self-directed learning.</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Improves Digital Literacy and Search Skills</a:t>
            </a:r>
          </a:p>
        </p:txBody>
      </p:sp>
      <p:sp>
        <p:nvSpPr>
          <p:cNvPr id="3" name="Content Placeholder 2"/>
          <p:cNvSpPr>
            <a:spLocks noGrp="1"/>
          </p:cNvSpPr>
          <p:nvPr>
            <p:ph idx="1"/>
          </p:nvPr>
        </p:nvSpPr>
        <p:spPr/>
        <p:txBody>
          <a:bodyPr>
            <a:normAutofit/>
          </a:bodyPr>
          <a:lstStyle/>
          <a:p>
            <a:pPr marL="0" indent="0">
              <a:buNone/>
            </a:pPr>
            <a:r>
              <a:rPr lang="en-US" dirty="0"/>
              <a:t>Through internet search, learners develop critical digital skills required in the 21st century.</a:t>
            </a:r>
          </a:p>
          <a:p>
            <a:pPr lvl="0">
              <a:buFont typeface="Courier New" panose="02070309020205020404" pitchFamily="49" charset="0"/>
              <a:buChar char="o"/>
            </a:pPr>
            <a:r>
              <a:rPr lang="en-US" dirty="0"/>
              <a:t>Teaches students how to use keywords effectively.</a:t>
            </a:r>
          </a:p>
          <a:p>
            <a:pPr lvl="0">
              <a:buFont typeface="Courier New" panose="02070309020205020404" pitchFamily="49" charset="0"/>
              <a:buChar char="o"/>
            </a:pPr>
            <a:r>
              <a:rPr lang="en-US" dirty="0"/>
              <a:t>Helps students differentiate between credible and non-credible sources.</a:t>
            </a:r>
          </a:p>
          <a:p>
            <a:pPr lvl="0">
              <a:buFont typeface="Courier New" panose="02070309020205020404" pitchFamily="49" charset="0"/>
              <a:buChar char="o"/>
            </a:pPr>
            <a:r>
              <a:rPr lang="en-US" dirty="0"/>
              <a:t>Builds capacity to evaluate accuracy, authorship, publication dates, and bias.</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Promotes Research Skills and Academic Inquiry</a:t>
            </a:r>
          </a:p>
        </p:txBody>
      </p:sp>
      <p:sp>
        <p:nvSpPr>
          <p:cNvPr id="3" name="Content Placeholder 2"/>
          <p:cNvSpPr>
            <a:spLocks noGrp="1"/>
          </p:cNvSpPr>
          <p:nvPr>
            <p:ph idx="1"/>
          </p:nvPr>
        </p:nvSpPr>
        <p:spPr/>
        <p:txBody>
          <a:bodyPr>
            <a:normAutofit/>
          </a:bodyPr>
          <a:lstStyle/>
          <a:p>
            <a:pPr marL="0" indent="0">
              <a:buNone/>
            </a:pPr>
            <a:r>
              <a:rPr lang="en-US" dirty="0"/>
              <a:t>Internet search strengthens research abilities among teachers and students.</a:t>
            </a:r>
          </a:p>
          <a:p>
            <a:pPr lvl="0">
              <a:buFont typeface="Courier New" panose="02070309020205020404" pitchFamily="49" charset="0"/>
              <a:buChar char="o"/>
            </a:pPr>
            <a:r>
              <a:rPr lang="en-US" dirty="0"/>
              <a:t>Provides access to research journals, e-libraries, and academic papers.</a:t>
            </a:r>
          </a:p>
          <a:p>
            <a:pPr lvl="0">
              <a:buFont typeface="Courier New" panose="02070309020205020404" pitchFamily="49" charset="0"/>
              <a:buChar char="o"/>
            </a:pPr>
            <a:r>
              <a:rPr lang="en-US" dirty="0"/>
              <a:t>Offers students multiple perspectives on academic topics.</a:t>
            </a:r>
          </a:p>
          <a:p>
            <a:pPr lvl="0">
              <a:buFont typeface="Courier New" panose="02070309020205020404" pitchFamily="49" charset="0"/>
              <a:buChar char="o"/>
            </a:pPr>
            <a:r>
              <a:rPr lang="en-US" dirty="0"/>
              <a:t>Develops the ability to analyze, compare, and synthesize information.</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Enriches Classroom Learning with Multimedia Content</a:t>
            </a:r>
          </a:p>
        </p:txBody>
      </p:sp>
      <p:sp>
        <p:nvSpPr>
          <p:cNvPr id="3" name="Content Placeholder 2"/>
          <p:cNvSpPr>
            <a:spLocks noGrp="1"/>
          </p:cNvSpPr>
          <p:nvPr>
            <p:ph idx="1"/>
          </p:nvPr>
        </p:nvSpPr>
        <p:spPr/>
        <p:txBody>
          <a:bodyPr>
            <a:normAutofit/>
          </a:bodyPr>
          <a:lstStyle/>
          <a:p>
            <a:pPr marL="0" indent="0">
              <a:buNone/>
            </a:pPr>
            <a:r>
              <a:rPr lang="en-US" dirty="0"/>
              <a:t>Internet search offers a variety of multimedia content that enhances learner engagement.</a:t>
            </a:r>
          </a:p>
          <a:p>
            <a:pPr lvl="0">
              <a:buFont typeface="Courier New" panose="02070309020205020404" pitchFamily="49" charset="0"/>
              <a:buChar char="o"/>
            </a:pPr>
            <a:r>
              <a:rPr lang="en-US" dirty="0"/>
              <a:t>Videos, images, animations, podcasts, and virtual labs make learning interactive.</a:t>
            </a:r>
          </a:p>
          <a:p>
            <a:pPr lvl="0">
              <a:buFont typeface="Courier New" panose="02070309020205020404" pitchFamily="49" charset="0"/>
              <a:buChar char="o"/>
            </a:pPr>
            <a:r>
              <a:rPr lang="en-US" dirty="0"/>
              <a:t>Helps visual and auditory learners understand complex concepts.</a:t>
            </a:r>
          </a:p>
          <a:p>
            <a:pPr lvl="0">
              <a:buFont typeface="Courier New" panose="02070309020205020404" pitchFamily="49" charset="0"/>
              <a:buChar char="o"/>
            </a:pPr>
            <a:r>
              <a:rPr lang="en-US" dirty="0"/>
              <a:t>Increases learner motivation and curiosity.</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Facilitates Collaborative Learning and Resource Sharing</a:t>
            </a:r>
          </a:p>
        </p:txBody>
      </p:sp>
      <p:sp>
        <p:nvSpPr>
          <p:cNvPr id="3" name="Content Placeholder 2"/>
          <p:cNvSpPr>
            <a:spLocks noGrp="1"/>
          </p:cNvSpPr>
          <p:nvPr>
            <p:ph idx="1"/>
          </p:nvPr>
        </p:nvSpPr>
        <p:spPr/>
        <p:txBody>
          <a:bodyPr>
            <a:normAutofit/>
          </a:bodyPr>
          <a:lstStyle/>
          <a:p>
            <a:pPr marL="0" indent="0">
              <a:buNone/>
            </a:pPr>
            <a:r>
              <a:rPr lang="en-US" dirty="0"/>
              <a:t>Internet search encourages teachers and students to share ideas and materials.</a:t>
            </a:r>
          </a:p>
          <a:p>
            <a:pPr lvl="0">
              <a:buFont typeface="Courier New" panose="02070309020205020404" pitchFamily="49" charset="0"/>
              <a:buChar char="o"/>
            </a:pPr>
            <a:r>
              <a:rPr lang="en-US" dirty="0"/>
              <a:t>Students can work together on group research projects.</a:t>
            </a:r>
          </a:p>
          <a:p>
            <a:pPr lvl="0">
              <a:buFont typeface="Courier New" panose="02070309020205020404" pitchFamily="49" charset="0"/>
              <a:buChar char="o"/>
            </a:pPr>
            <a:r>
              <a:rPr lang="en-US" dirty="0"/>
              <a:t>Teachers can collect and share digital materials through WhatsApp, Google Classroom, or Moodle.</a:t>
            </a:r>
          </a:p>
          <a:p>
            <a:pPr lvl="0">
              <a:buFont typeface="Courier New" panose="02070309020205020404" pitchFamily="49" charset="0"/>
              <a:buChar char="o"/>
            </a:pPr>
            <a:r>
              <a:rPr lang="en-US" dirty="0"/>
              <a:t>Collaboration with schools outside Tanzania is possible through internet platforms.</a:t>
            </a: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26</TotalTime>
  <Words>571</Words>
  <Application>Microsoft Office PowerPoint</Application>
  <PresentationFormat>On-screen Show (4:3)</PresentationFormat>
  <Paragraphs>49</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Courier New</vt:lpstr>
      <vt:lpstr>Gill Sans MT</vt:lpstr>
      <vt:lpstr>Gallery</vt:lpstr>
      <vt:lpstr>Roles of Internet Search in Teaching and Learning </vt:lpstr>
      <vt:lpstr>Introduction</vt:lpstr>
      <vt:lpstr>Access to Up-to-Date Information and Learning Resources</vt:lpstr>
      <vt:lpstr>Enhances Teacher Preparation and Teaching Effectiveness</vt:lpstr>
      <vt:lpstr>Supports Independent Learning and Learner Autonomy</vt:lpstr>
      <vt:lpstr>Improves Digital Literacy and Search Skills</vt:lpstr>
      <vt:lpstr>Promotes Research Skills and Academic Inquiry</vt:lpstr>
      <vt:lpstr>Enriches Classroom Learning with Multimedia Content</vt:lpstr>
      <vt:lpstr>Facilitates Collaborative Learning and Resource Sharing</vt:lpstr>
      <vt:lpstr>Supports Competency-Based Education (CBE) Implementation</vt:lpstr>
      <vt:lpstr>Supports Continuous Professional Development (CPD)</vt:lpstr>
      <vt:lpstr>Conclusion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Patrick B Sitta</cp:lastModifiedBy>
  <cp:revision>2</cp:revision>
  <dcterms:created xsi:type="dcterms:W3CDTF">2013-01-27T09:14:16Z</dcterms:created>
  <dcterms:modified xsi:type="dcterms:W3CDTF">2025-12-05T06:50:00Z</dcterms:modified>
  <cp:category/>
</cp:coreProperties>
</file>